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31" r:id="rId5"/>
    <p:sldMasterId id="2147483750" r:id="rId6"/>
    <p:sldMasterId id="2147483763" r:id="rId7"/>
    <p:sldMasterId id="2147483797" r:id="rId8"/>
  </p:sldMasterIdLst>
  <p:notesMasterIdLst>
    <p:notesMasterId r:id="rId39"/>
  </p:notesMasterIdLst>
  <p:handoutMasterIdLst>
    <p:handoutMasterId r:id="rId40"/>
  </p:handoutMasterIdLst>
  <p:sldIdLst>
    <p:sldId id="402" r:id="rId9"/>
    <p:sldId id="384" r:id="rId10"/>
    <p:sldId id="390" r:id="rId11"/>
    <p:sldId id="392" r:id="rId12"/>
    <p:sldId id="396" r:id="rId13"/>
    <p:sldId id="391" r:id="rId14"/>
    <p:sldId id="394" r:id="rId15"/>
    <p:sldId id="385" r:id="rId16"/>
    <p:sldId id="386" r:id="rId17"/>
    <p:sldId id="388" r:id="rId18"/>
    <p:sldId id="381" r:id="rId19"/>
    <p:sldId id="389" r:id="rId20"/>
    <p:sldId id="380" r:id="rId21"/>
    <p:sldId id="400" r:id="rId22"/>
    <p:sldId id="399" r:id="rId23"/>
    <p:sldId id="369" r:id="rId24"/>
    <p:sldId id="370" r:id="rId25"/>
    <p:sldId id="371" r:id="rId26"/>
    <p:sldId id="372" r:id="rId27"/>
    <p:sldId id="373" r:id="rId28"/>
    <p:sldId id="401" r:id="rId29"/>
    <p:sldId id="341" r:id="rId30"/>
    <p:sldId id="361" r:id="rId31"/>
    <p:sldId id="352" r:id="rId32"/>
    <p:sldId id="355" r:id="rId33"/>
    <p:sldId id="348" r:id="rId34"/>
    <p:sldId id="350" r:id="rId35"/>
    <p:sldId id="358" r:id="rId36"/>
    <p:sldId id="379" r:id="rId37"/>
    <p:sldId id="404" r:id="rId3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E98B0D"/>
    <a:srgbClr val="9BD49E"/>
    <a:srgbClr val="F9D24E"/>
    <a:srgbClr val="E2973C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10/05/2024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78C06C7-375A-4494-8982-0AF1B5E53CCF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56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9C26A10-2664-4CA5-B2DC-D62BC9B1B13C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1874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DE96D7A-A2B5-43BE-90EB-35EEEE9AD79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82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8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358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676CA-8012-4FE0-816F-AF9DC9D27E1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21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it-IT" altLang="it-IT" smtClean="0"/>
          </a:p>
        </p:txBody>
      </p:sp>
      <p:sp>
        <p:nvSpPr>
          <p:cNvPr id="922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0F94E7-D2A5-43C0-BCE4-86C9F69DD20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462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99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7C59296-5D6E-160A-00A8-C947A89C8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8"/>
          <a:stretch/>
        </p:blipFill>
        <p:spPr>
          <a:xfrm>
            <a:off x="-325240" y="-3841"/>
            <a:ext cx="5387039" cy="685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39DF-5D90-5442-8A40-8CD517958A46}" type="datetime1">
              <a:rPr lang="it-IT" smtClean="0"/>
              <a:pPr/>
              <a:t>10/05/2024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5B342-6BD3-D24A-9A1A-20115AFBD6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6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4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40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4331F-216F-4A57-B725-AA6601F3B2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6263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A9D3B-C95C-4369-A620-7B15621B7E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01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F9DE-B7C0-49B0-A1C5-8E67CE6DBB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222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B027-AE8B-46D3-B69C-D98E71615F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787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47C0F-E6A4-4705-8912-1C4DDB7F01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103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BB50-5556-4054-97AE-86981AB22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348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7757D-B864-49D0-9A1C-E943C7A605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055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F7966-50FF-4756-999C-3722184184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1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B84D9-7048-4D5E-9324-5AC13A9D85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460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D5B8-C7CF-4515-902C-5AEF3A4F1C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53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8C9CD-008F-4102-862F-87D42BF70E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208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B7164-BB7C-48D9-B720-09D91C5D12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669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2235200" y="1981200"/>
            <a:ext cx="93472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5AB35-0EE9-43AF-A171-5A5F67BB18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882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1F511-ADAF-4DFA-9CEE-D9EF85A6BEC8}" type="datetime1">
              <a:rPr lang="it-IT"/>
              <a:pPr>
                <a:defRPr/>
              </a:pPr>
              <a:t>10/05/2024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2E4971-0C39-43CB-8283-6015C87C74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343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50376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1125431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 userDrawn="1"/>
        </p:nvSpPr>
        <p:spPr>
          <a:xfrm>
            <a:off x="-99484" y="0"/>
            <a:ext cx="12390968" cy="1125538"/>
          </a:xfrm>
          <a:prstGeom prst="rect">
            <a:avLst/>
          </a:prstGeom>
          <a:solidFill>
            <a:srgbClr val="E74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solidFill>
                <a:srgbClr val="1F647F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662" y="1382753"/>
            <a:ext cx="11216269" cy="39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/>
          <p:cNvSpPr>
            <a:spLocks noGrp="1"/>
          </p:cNvSpPr>
          <p:nvPr>
            <p:ph type="body" sz="half" idx="10"/>
          </p:nvPr>
        </p:nvSpPr>
        <p:spPr>
          <a:xfrm>
            <a:off x="503662" y="5440313"/>
            <a:ext cx="11216269" cy="617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i="1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87867" y="-2391"/>
            <a:ext cx="11216269" cy="1126274"/>
          </a:xfrm>
          <a:prstGeom prst="rect">
            <a:avLst/>
          </a:prstGeom>
        </p:spPr>
        <p:txBody>
          <a:bodyPr/>
          <a:lstStyle>
            <a:lvl1pPr algn="ctr"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097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-99484" y="0"/>
            <a:ext cx="12390968" cy="1125538"/>
          </a:xfrm>
          <a:prstGeom prst="rect">
            <a:avLst/>
          </a:prstGeom>
          <a:solidFill>
            <a:srgbClr val="E74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solidFill>
                <a:srgbClr val="1F647F"/>
              </a:solidFill>
            </a:endParaRPr>
          </a:p>
        </p:txBody>
      </p:sp>
      <p:pic>
        <p:nvPicPr>
          <p:cNvPr id="8" name="Immagin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50376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1125431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125793" y="1364042"/>
            <a:ext cx="3594139" cy="3933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dirty="0"/>
          </a:p>
        </p:txBody>
      </p:sp>
      <p:sp>
        <p:nvSpPr>
          <p:cNvPr id="9" name="Segnaposto testo 3"/>
          <p:cNvSpPr>
            <a:spLocks noGrp="1"/>
          </p:cNvSpPr>
          <p:nvPr>
            <p:ph type="body" sz="half" idx="10"/>
          </p:nvPr>
        </p:nvSpPr>
        <p:spPr>
          <a:xfrm>
            <a:off x="8125791" y="5509481"/>
            <a:ext cx="3594139" cy="524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1"/>
          </p:nvPr>
        </p:nvSpPr>
        <p:spPr>
          <a:xfrm>
            <a:off x="503662" y="5482484"/>
            <a:ext cx="7413705" cy="617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i="1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Segnaposto testo 3"/>
          <p:cNvSpPr>
            <a:spLocks noGrp="1"/>
          </p:cNvSpPr>
          <p:nvPr>
            <p:ph type="body" sz="half" idx="12"/>
          </p:nvPr>
        </p:nvSpPr>
        <p:spPr>
          <a:xfrm>
            <a:off x="503662" y="1382753"/>
            <a:ext cx="7413705" cy="3915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7867" y="-2391"/>
            <a:ext cx="11216269" cy="1126274"/>
          </a:xfrm>
          <a:prstGeom prst="rect">
            <a:avLst/>
          </a:prstGeom>
        </p:spPr>
        <p:txBody>
          <a:bodyPr/>
          <a:lstStyle>
            <a:lvl1pPr algn="ctr"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8123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-99484" y="0"/>
            <a:ext cx="12390968" cy="1125538"/>
          </a:xfrm>
          <a:prstGeom prst="rect">
            <a:avLst/>
          </a:prstGeom>
          <a:solidFill>
            <a:srgbClr val="E74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solidFill>
                <a:srgbClr val="1F647F"/>
              </a:solidFill>
            </a:endParaRPr>
          </a:p>
        </p:txBody>
      </p:sp>
      <p:pic>
        <p:nvPicPr>
          <p:cNvPr id="6" name="Immagin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50376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1125431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immagine 2"/>
          <p:cNvSpPr>
            <a:spLocks noGrp="1"/>
          </p:cNvSpPr>
          <p:nvPr>
            <p:ph type="pic" idx="1"/>
          </p:nvPr>
        </p:nvSpPr>
        <p:spPr>
          <a:xfrm>
            <a:off x="484886" y="1364042"/>
            <a:ext cx="11235047" cy="4144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dirty="0"/>
          </a:p>
        </p:txBody>
      </p:sp>
      <p:sp>
        <p:nvSpPr>
          <p:cNvPr id="16" name="Segnaposto testo 3"/>
          <p:cNvSpPr>
            <a:spLocks noGrp="1"/>
          </p:cNvSpPr>
          <p:nvPr>
            <p:ph type="body" sz="half" idx="11"/>
          </p:nvPr>
        </p:nvSpPr>
        <p:spPr>
          <a:xfrm>
            <a:off x="484883" y="5631366"/>
            <a:ext cx="11235047" cy="524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487867" y="-2391"/>
            <a:ext cx="11216269" cy="1126274"/>
          </a:xfrm>
          <a:prstGeom prst="rect">
            <a:avLst/>
          </a:prstGeom>
        </p:spPr>
        <p:txBody>
          <a:bodyPr/>
          <a:lstStyle>
            <a:lvl1pPr algn="ctr"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1391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ri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-99484" y="0"/>
            <a:ext cx="12390968" cy="1125538"/>
          </a:xfrm>
          <a:prstGeom prst="rect">
            <a:avLst/>
          </a:prstGeom>
          <a:solidFill>
            <a:srgbClr val="E74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solidFill>
                <a:srgbClr val="1F647F"/>
              </a:solidFill>
            </a:endParaRPr>
          </a:p>
        </p:txBody>
      </p:sp>
      <p:pic>
        <p:nvPicPr>
          <p:cNvPr id="6" name="Immagin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50376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29756" r="20966" b="29431"/>
          <a:stretch>
            <a:fillRect/>
          </a:stretch>
        </p:blipFill>
        <p:spPr bwMode="auto">
          <a:xfrm>
            <a:off x="11254318" y="6256339"/>
            <a:ext cx="48683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3662" y="1435331"/>
            <a:ext cx="11216269" cy="4184883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half" idx="10"/>
          </p:nvPr>
        </p:nvSpPr>
        <p:spPr>
          <a:xfrm>
            <a:off x="503662" y="5783941"/>
            <a:ext cx="11216269" cy="360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i="1">
                <a:solidFill>
                  <a:srgbClr val="3C28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7867" y="-2391"/>
            <a:ext cx="11216269" cy="1126274"/>
          </a:xfrm>
          <a:prstGeom prst="rect">
            <a:avLst/>
          </a:prstGeom>
        </p:spPr>
        <p:txBody>
          <a:bodyPr/>
          <a:lstStyle>
            <a:lvl1pPr algn="ctr"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479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907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199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898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32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706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146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213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214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598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73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533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277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5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A5EA9-EB2A-4B4F-ABB9-5C9F3A65A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81B5F3-9926-43C6-AE57-82C39D64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562DD2-669B-4AB1-B3A3-8C596E10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7B6BB-3C61-4085-B009-E23FD32B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46AAA2-D1A0-40F9-907B-9A387EB0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4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C786E-5F38-4C3B-A331-C21CD0A7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DCA237-9E0E-42E6-8AEF-8F9F61FB6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9EB2FA-F439-446D-9CD6-5C2BCD59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BE9D9B-5A60-49E2-8079-A03CB02D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88EAC7-137E-4234-B197-89AE2F9A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23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C5092-C2CD-4074-B709-EDC8BCAD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2CBD9D-9B6C-4D3D-9116-96631ED87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337BAB-A388-4DA9-A77C-F3841EC9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903969-ED41-45E2-9239-9DDACDD9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D4DE5E-EDD0-41F7-95B3-F6364F93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522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4AF1A-4B58-4B3E-A17E-24CDC9EF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E132CC-181E-4A30-A29E-32B41B448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7DBEA6-4709-44F6-9877-901DA8DA1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D2F763-F231-4F0B-9E0F-DA0F523A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2844A0-BA7E-4649-8C89-6D51CA90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E73C2F-53A0-4B03-AC7D-22F75F42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15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E11CA1-27B0-4363-9291-BFD79B32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C28EDA-73BA-41E0-8934-3A4A0C08F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9EF5D4-E95F-40E6-8FA7-522826756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085476-E59E-4FFF-B9A4-F143C4091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BD2F47-7878-4943-9457-0F443E992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5EEDAD-26C5-4E4B-827C-5794D45E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1697E5-3AF3-4815-B389-1442432C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E02CD1-631E-4775-A163-6C43DBC6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214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BCC63-6EE3-4BB3-B845-38CCE9D9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30DF8CF-423C-43B0-8F14-D3365A1C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AC18C6-1318-4B70-B90A-4FAC2FDC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F2CE91-DBB4-4625-BEEC-9BEF2F20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229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AE7C35-3AFF-49E6-ABAC-1F6B9C7E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EA6BCD-0A28-4DA0-ACAE-4880A2D6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B7FF15-B8DA-48C1-8810-39E8C409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AA72F-7414-45BE-B073-FF7CFCFA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55FA6F-9063-4046-A98D-EB2EEAB57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B9895E-6784-43EF-AF4C-967432177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82E226-D786-47C7-A4C1-24A61E0F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F339E6-A362-4C97-9C40-0C8FE1CE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19C1E4-E84D-48F0-8308-87C25A30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581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6F6BC-68DA-4E31-8833-610D6D35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A1B14F8-CFCB-4C9C-B1F7-A8DFDDF8A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1F81E3-6948-4A6F-9334-23D46DEE9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E90227-131F-4F33-BCBC-BE22AC74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D7D4E7-70E1-4826-8DC7-37661091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C7FD56-7E51-43B2-A319-93E58B2E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86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BB70B-B982-44C3-8B88-934C81BB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A717DE-6123-4EC7-A401-DF7A9E739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0C9A25-7084-4A57-B14D-95B3A933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D60F71-3196-4DF3-A9E0-1B8C9A08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433CF-7B15-4907-AB83-D3FA22D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92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A0DAB1-EE14-43A7-8BE9-7D6240D46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14910B-7509-4CDC-9560-70F6B2929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D17F80-7A90-4106-BE6C-D1B7400B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66EAC-0382-44FD-B9CD-DBD2F5DB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1EE8EB-7D4C-4EFA-929A-2534E7A60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59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8090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1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73858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4086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04625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9188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23665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61934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1940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75112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57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88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497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565207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02715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3794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25328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32443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65679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4400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75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6D33CD-9314-4A98-94C9-14AB94459C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40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400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35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36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37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38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39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0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1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2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3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4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5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  <p:sp>
          <p:nvSpPr>
            <p:cNvPr id="1046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1400"/>
            </a:p>
          </p:txBody>
        </p:sp>
      </p:grpSp>
      <p:sp>
        <p:nvSpPr>
          <p:cNvPr id="616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666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anose="05000000000000000000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05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81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8019B6-F9EE-44ED-BFDC-655D24C1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FB3F6F-CD72-430C-A69C-53AF6DCC6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B574D8-E80A-4155-9ED2-E8FC526D5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9CE4-61E1-41CA-BC78-FB08263774CF}" type="datetimeFigureOut">
              <a:rPr lang="en-GB" smtClean="0"/>
              <a:pPr/>
              <a:t>10/05/2024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A6E1FE-E6AE-4C20-928A-9E2A69626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E805CA-E2BD-4613-AAD8-C94FA4DE6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3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7223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ncbi.nlm.nih.gov/core/lw/2.0/html/tileshop_pmc/tileshop_pmc_inline.html?title=Click%20on%20image%20to%20zoom&amp;p=PMC3&amp;id=10142118_nutrients-15-01907-g001.jpg" TargetMode="Externa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100" dirty="0" smtClean="0">
                <a:solidFill>
                  <a:srgbClr val="002060"/>
                </a:solidFill>
              </a:rPr>
              <a:t>LA VLCKD </a:t>
            </a:r>
            <a:br>
              <a:rPr lang="it-IT" sz="3100" dirty="0" smtClean="0">
                <a:solidFill>
                  <a:srgbClr val="002060"/>
                </a:solidFill>
              </a:rPr>
            </a:br>
            <a:r>
              <a:rPr lang="it-IT" sz="3100" dirty="0" smtClean="0">
                <a:solidFill>
                  <a:srgbClr val="002060"/>
                </a:solidFill>
              </a:rPr>
              <a:t>NELLA </a:t>
            </a:r>
            <a:r>
              <a:rPr lang="it-IT" sz="3100" dirty="0">
                <a:solidFill>
                  <a:srgbClr val="002060"/>
                </a:solidFill>
              </a:rPr>
              <a:t>PREPARAZIONE ALL’INTERVENTO CHIRURGICO ONCOLOGICO </a:t>
            </a:r>
            <a:br>
              <a:rPr lang="it-IT" sz="3100" dirty="0">
                <a:solidFill>
                  <a:srgbClr val="002060"/>
                </a:solidFill>
              </a:rPr>
            </a:br>
            <a:r>
              <a:rPr lang="it-IT" sz="3100" dirty="0">
                <a:solidFill>
                  <a:srgbClr val="002060"/>
                </a:solidFill>
              </a:rPr>
              <a:t>NEL PAZIENTE IN ECCESSO DI PESO</a:t>
            </a:r>
            <a:r>
              <a:rPr lang="it-IT" dirty="0">
                <a:solidFill>
                  <a:srgbClr val="002060"/>
                </a:solidFill>
              </a:rPr>
              <a:t/>
            </a:r>
            <a:br>
              <a:rPr lang="it-IT" dirty="0">
                <a:solidFill>
                  <a:srgbClr val="002060"/>
                </a:solidFill>
              </a:rPr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3835169"/>
            <a:ext cx="4526280" cy="1279652"/>
          </a:xfrm>
        </p:spPr>
        <p:txBody>
          <a:bodyPr>
            <a:noAutofit/>
          </a:bodyPr>
          <a:lstStyle/>
          <a:p>
            <a:pPr algn="ctr"/>
            <a:r>
              <a:rPr lang="it-IT" sz="1800" b="1" dirty="0">
                <a:solidFill>
                  <a:srgbClr val="E98B0D"/>
                </a:solidFill>
              </a:rPr>
              <a:t>Maria Grazia Carbonelli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Dir. UO Dietologia e Nutrizione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Az. </a:t>
            </a:r>
            <a:r>
              <a:rPr lang="it-IT" sz="1800" dirty="0" err="1">
                <a:solidFill>
                  <a:srgbClr val="E98B0D"/>
                </a:solidFill>
              </a:rPr>
              <a:t>Osp</a:t>
            </a:r>
            <a:r>
              <a:rPr lang="it-IT" sz="1800" dirty="0">
                <a:solidFill>
                  <a:srgbClr val="E98B0D"/>
                </a:solidFill>
              </a:rPr>
              <a:t>. San Camillo Forlanini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Roma</a:t>
            </a:r>
          </a:p>
          <a:p>
            <a:pPr algn="ctr"/>
            <a:r>
              <a:rPr lang="it-IT" sz="1400" b="1" dirty="0">
                <a:solidFill>
                  <a:srgbClr val="003773"/>
                </a:solidFill>
              </a:rPr>
              <a:t>Consigliere Fondazione Sicob </a:t>
            </a:r>
          </a:p>
          <a:p>
            <a:pPr algn="ctr"/>
            <a:r>
              <a:rPr lang="it-IT" sz="1400" b="1" dirty="0">
                <a:solidFill>
                  <a:srgbClr val="003773"/>
                </a:solidFill>
              </a:rPr>
              <a:t>Vice segretario ADI nazionale</a:t>
            </a:r>
          </a:p>
          <a:p>
            <a:endParaRPr lang="it-IT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09" y="0"/>
            <a:ext cx="4466504" cy="17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229225" y="335107"/>
            <a:ext cx="6784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3773"/>
                </a:solidFill>
              </a:rPr>
              <a:t>La dieta chetogenica deve essere standardizzata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Il sangue dei pazienti deve essere monitorato per il glucosio ed i chetoni  due volte al giorno in modo che il Dietista possa modificare ad hoc la dieta.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Il rispetto della dieta è migliore nei pazienti motivati che hanno un eccellente supporto domiciliare.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847851"/>
            <a:ext cx="4895850" cy="177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3542120"/>
            <a:ext cx="4443412" cy="163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4944587"/>
            <a:ext cx="4924425" cy="19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295900" y="2714625"/>
            <a:ext cx="6923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La dieta chetogenica  nei pazienti affetti da cancro al seno potrebbe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esercitare effetti benefici attraverso la diminuzione  del TNF alfa e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dell’insulina e l’aumento del IL 10 con una diminuzione delle dimensioni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del tumore. </a:t>
            </a:r>
            <a:r>
              <a:rPr lang="it-IT" b="1" dirty="0" smtClean="0">
                <a:solidFill>
                  <a:srgbClr val="003773"/>
                </a:solidFill>
              </a:rPr>
              <a:t>Sono però necessari ulteriori studi</a:t>
            </a:r>
            <a:endParaRPr lang="it-IT" b="1" dirty="0">
              <a:solidFill>
                <a:srgbClr val="003773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91150" y="4295775"/>
            <a:ext cx="68560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Mancano ancora robusti studi clinici che forniscano prove chiare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dell’efficacia della dieta chetogenica come approccio terapeutico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autonomo. </a:t>
            </a:r>
          </a:p>
          <a:p>
            <a:r>
              <a:rPr lang="it-IT" b="1" dirty="0" smtClean="0">
                <a:solidFill>
                  <a:srgbClr val="003773"/>
                </a:solidFill>
              </a:rPr>
              <a:t>Ci sono dubbi sulla sicurezza ed effetti collaterali a lungo termine sulla</a:t>
            </a:r>
          </a:p>
          <a:p>
            <a:r>
              <a:rPr lang="it-IT" b="1" dirty="0" smtClean="0">
                <a:solidFill>
                  <a:srgbClr val="003773"/>
                </a:solidFill>
              </a:rPr>
              <a:t>chetosi</a:t>
            </a:r>
            <a:endParaRPr lang="it-IT" b="1" dirty="0">
              <a:solidFill>
                <a:srgbClr val="00377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7E37B9-6CD2-4D45-A7F2-D01BDB7E3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4833"/>
            <a:ext cx="10515600" cy="4351338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evidenze indicano </a:t>
            </a:r>
            <a:r>
              <a:rPr lang="it-IT" sz="18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alcuni benefici in pz oncologici sottoposti a </a:t>
            </a:r>
            <a:r>
              <a:rPr lang="it-IT" sz="18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 chetogenica</a:t>
            </a:r>
            <a:endParaRPr lang="it-IT" sz="1800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Tuttavia le neoplasie </a:t>
            </a:r>
            <a:r>
              <a:rPr lang="it-IT" sz="18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rientrano </a:t>
            </a:r>
            <a:r>
              <a:rPr lang="it-IT" sz="18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le controindicazioni alla terapia chetogenica</a:t>
            </a:r>
          </a:p>
          <a:p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alcune evidenze di effetti </a:t>
            </a:r>
            <a:r>
              <a:rPr lang="it-IT" sz="1800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sfavorevoli </a:t>
            </a:r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le HFKD sugli </a:t>
            </a:r>
            <a:r>
              <a:rPr lang="it-IT" sz="18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 melanoma e nel tumore </a:t>
            </a:r>
            <a:r>
              <a:rPr lang="it-IT" sz="1800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renale</a:t>
            </a:r>
            <a:endParaRPr lang="it-IT" sz="1800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Eccetto in casi in cui sia richiesta una rapida perdita di peso (BS?) nei pazienti oncologici si consiglia una «ad libitum» KD piuttosto che una VLCKD</a:t>
            </a:r>
          </a:p>
          <a:p>
            <a:r>
              <a:rPr lang="it-IT" sz="18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BS si raccomanda di interrompere la VLCKD almeno il giorno prima dell’intervento chirurgico</a:t>
            </a:r>
            <a:endParaRPr lang="en-GB" sz="1800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7604ED-FDA9-4C6D-9977-AD2DEC0130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3316" y="25182"/>
            <a:ext cx="5630333" cy="18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3697" y="0"/>
            <a:ext cx="5602302" cy="220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60582" y="2669309"/>
            <a:ext cx="112005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46 pubblicazioni  riguardanti 39 studi con 770 pazienti</a:t>
            </a:r>
          </a:p>
          <a:p>
            <a:endParaRPr lang="it-IT" dirty="0" smtClean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Gli i studi riguardavano tutti i tipi di dieta a basso tenore glucidico che davano chetosi in diversi tipi di cancro</a:t>
            </a:r>
          </a:p>
          <a:p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Studi con bassa qualità, alto rischio di </a:t>
            </a:r>
            <a:r>
              <a:rPr lang="it-IT" dirty="0" err="1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bias</a:t>
            </a:r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 e molto eterogenei</a:t>
            </a:r>
          </a:p>
          <a:p>
            <a:endParaRPr lang="it-IT" dirty="0" smtClean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La maggior parte dei pazienti ha avuto una significativa perdita di peso ed effetti collaterali lievi</a:t>
            </a:r>
          </a:p>
          <a:p>
            <a:endParaRPr lang="it-IT" dirty="0" smtClean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Nella maggior parte degli studi l’aderenza alla dieta era piuttosto bassa</a:t>
            </a:r>
          </a:p>
          <a:p>
            <a:endParaRPr lang="it-IT" dirty="0" smtClean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Risultati molto eterogenei e limiti metodologici </a:t>
            </a:r>
          </a:p>
          <a:p>
            <a:endParaRPr lang="it-IT" dirty="0" smtClean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Mancano ancora prove cliniche  sull’efficacia delle diete chetogeniche nei pazienti affetti da cancro</a:t>
            </a:r>
            <a:endParaRPr lang="it-IT" b="1" dirty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A423B-53AE-41EA-B6AB-5369B7B1F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1907"/>
            <a:ext cx="9144000" cy="899983"/>
          </a:xfrm>
        </p:spPr>
        <p:txBody>
          <a:bodyPr>
            <a:noAutofit/>
          </a:bodyPr>
          <a:lstStyle/>
          <a:p>
            <a:r>
              <a:rPr lang="it-IT" sz="20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Sopravvivenza tra pz oncologici in KD per più o meno di 12 </a:t>
            </a:r>
            <a:r>
              <a:rPr lang="it-IT" sz="20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 ( 37 casi) </a:t>
            </a:r>
            <a:endParaRPr lang="en-GB" sz="2000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21BF6B-633C-45BB-87D2-757B29F71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3EC0DC-6F1F-4C81-A764-9852CCBB3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4074" r="2927" b="43211"/>
          <a:stretch/>
        </p:blipFill>
        <p:spPr bwMode="auto">
          <a:xfrm>
            <a:off x="2465327" y="3175918"/>
            <a:ext cx="6993467" cy="36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2C30BA0-4CD0-425B-B84B-5A59A99769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205" y="66815"/>
            <a:ext cx="6725589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B6C9BB-B156-2D74-A345-54915580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24" y="2188742"/>
            <a:ext cx="9055677" cy="42736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E667DD-9C83-BF8B-8E17-A8571CDE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024" y="857251"/>
            <a:ext cx="3527167" cy="141194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53111EE-B4E9-05AA-CA56-205A40807508}"/>
              </a:ext>
            </a:extLst>
          </p:cNvPr>
          <p:cNvSpPr/>
          <p:nvPr/>
        </p:nvSpPr>
        <p:spPr>
          <a:xfrm>
            <a:off x="4361686" y="1225049"/>
            <a:ext cx="281872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INDICAZIONI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FE768B-E2AF-06B9-06AF-3B9CF9C2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242" y="20232"/>
            <a:ext cx="969949" cy="909205"/>
          </a:xfrm>
          <a:prstGeom prst="rect">
            <a:avLst/>
          </a:prstGeom>
        </p:spPr>
      </p:pic>
      <p:pic>
        <p:nvPicPr>
          <p:cNvPr id="9" name="Picture 2" descr="EASO">
            <a:extLst>
              <a:ext uri="{FF2B5EF4-FFF2-40B4-BE49-F238E27FC236}">
                <a16:creationId xmlns:a16="http://schemas.microsoft.com/office/drawing/2014/main" id="{0F200469-A100-C06C-5B3D-42BCEC4AC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60" y="365214"/>
            <a:ext cx="15049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00856E-6B02-3654-9CD4-1931F472F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54" y="929437"/>
            <a:ext cx="3030049" cy="12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D66824-3580-F65A-2D3D-121DDEDA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29" y="2202024"/>
            <a:ext cx="9144000" cy="2575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968113-A73F-1A78-5B90-E82BB504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925" y="4711959"/>
            <a:ext cx="3096491" cy="17914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7C5A61-0144-58C1-2451-652FB8DAD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222" y="992333"/>
            <a:ext cx="969949" cy="9092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8BC2111-0E80-A886-210B-7FC8723F49A0}"/>
              </a:ext>
            </a:extLst>
          </p:cNvPr>
          <p:cNvSpPr/>
          <p:nvPr/>
        </p:nvSpPr>
        <p:spPr>
          <a:xfrm>
            <a:off x="3762557" y="1100686"/>
            <a:ext cx="464614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CONTROINDICAZIONI</a:t>
            </a:r>
          </a:p>
        </p:txBody>
      </p:sp>
      <p:pic>
        <p:nvPicPr>
          <p:cNvPr id="9" name="Picture 2" descr="EASO">
            <a:extLst>
              <a:ext uri="{FF2B5EF4-FFF2-40B4-BE49-F238E27FC236}">
                <a16:creationId xmlns:a16="http://schemas.microsoft.com/office/drawing/2014/main" id="{3C58D6BB-6ECF-7A6F-B3AD-6DFD3205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02" y="1173540"/>
            <a:ext cx="15049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7F48C79-52DD-780D-1F8A-25B5349A2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19" y="4926343"/>
            <a:ext cx="2306948" cy="13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3553F6-C61A-6571-AD29-16AA3CC337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263" y="532066"/>
            <a:ext cx="3054901" cy="88201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7AF312A-A981-D164-EB8D-FDA89DF33C37}"/>
              </a:ext>
            </a:extLst>
          </p:cNvPr>
          <p:cNvSpPr/>
          <p:nvPr/>
        </p:nvSpPr>
        <p:spPr>
          <a:xfrm>
            <a:off x="3707491" y="522400"/>
            <a:ext cx="4987829" cy="6667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733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Complicanze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4FBD511-15F3-CA8B-CA25-65A0D2EC9AEC}"/>
              </a:ext>
            </a:extLst>
          </p:cNvPr>
          <p:cNvSpPr/>
          <p:nvPr/>
        </p:nvSpPr>
        <p:spPr>
          <a:xfrm>
            <a:off x="906840" y="1990174"/>
            <a:ext cx="3894963" cy="2472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BREVE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Disidratazione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Ipotensione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Squilibrio elettrolitico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Crampi muscolari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Disturbi del sonno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Sintomi gastrointestinali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Iperuricemia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2C29227-72D0-599F-744A-E558B6CDE6B1}"/>
              </a:ext>
            </a:extLst>
          </p:cNvPr>
          <p:cNvSpPr/>
          <p:nvPr/>
        </p:nvSpPr>
        <p:spPr>
          <a:xfrm>
            <a:off x="7512777" y="1781885"/>
            <a:ext cx="4257947" cy="2760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MEDIO E LUNGO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Danno trofismo osseo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Perdita di capelli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Calcolosi renale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Calcolosi biliare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Deficit di micronutrienti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Perdita di massa muscolare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Dislipidemia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Danno renale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03F408-0570-51C4-11DB-C59F042ECCD7}"/>
              </a:ext>
            </a:extLst>
          </p:cNvPr>
          <p:cNvSpPr txBox="1"/>
          <p:nvPr/>
        </p:nvSpPr>
        <p:spPr>
          <a:xfrm>
            <a:off x="611585" y="5034859"/>
            <a:ext cx="1121525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maggior parte delle complicanze possono essere gestite con successo con un attento follow-up clinico-medico e strategie conservative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0F30C84-6A5F-7135-46E5-594760D9B0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4557" y="75311"/>
            <a:ext cx="3697443" cy="12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9B8D654-7541-5C2D-B0E9-5A783F3AC0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6943" y="222387"/>
            <a:ext cx="7593997" cy="2929028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663C125-7496-228E-1ED2-1F918DE44168}"/>
              </a:ext>
            </a:extLst>
          </p:cNvPr>
          <p:cNvSpPr/>
          <p:nvPr/>
        </p:nvSpPr>
        <p:spPr>
          <a:xfrm>
            <a:off x="287420" y="83955"/>
            <a:ext cx="2957945" cy="1246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VALUTAZIONE CLINICA MEDICA</a:t>
            </a:r>
          </a:p>
          <a:p>
            <a:pPr algn="ctr"/>
            <a:r>
              <a:rPr lang="it-IT" dirty="0"/>
              <a:t>Iniziale e di follow up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7DF77D-7F45-F976-73E3-FA505ADC3D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61" y="1499582"/>
            <a:ext cx="4128655" cy="153922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286" y="3151417"/>
            <a:ext cx="10646229" cy="37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067104F-B08F-2458-7D6B-226E24B7DABE}"/>
              </a:ext>
            </a:extLst>
          </p:cNvPr>
          <p:cNvSpPr/>
          <p:nvPr/>
        </p:nvSpPr>
        <p:spPr>
          <a:xfrm>
            <a:off x="1011883" y="598955"/>
            <a:ext cx="101682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MICROSUPPLEMENTAZIONE NUTRIZIONALE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4BEB67-3AAF-E1EA-457B-5C976C20A6F5}"/>
              </a:ext>
            </a:extLst>
          </p:cNvPr>
          <p:cNvSpPr txBox="1"/>
          <p:nvPr/>
        </p:nvSpPr>
        <p:spPr>
          <a:xfrm>
            <a:off x="3374642" y="1655329"/>
            <a:ext cx="651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3773"/>
                </a:solidFill>
              </a:rPr>
              <a:t>NECESSITÀ DI INTEGRAZIONE IN SALI MINERALI E VITAMINE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C0DACE-017E-0A48-C1B0-06202D9BF2DB}"/>
              </a:ext>
            </a:extLst>
          </p:cNvPr>
          <p:cNvSpPr txBox="1"/>
          <p:nvPr/>
        </p:nvSpPr>
        <p:spPr>
          <a:xfrm>
            <a:off x="778094" y="2492947"/>
            <a:ext cx="10950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3773"/>
                </a:solidFill>
              </a:rPr>
              <a:t>Insufficiente apporto di oligoelementi data l’esclusione di alcuni gruppi alimentari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3773"/>
                </a:solidFill>
              </a:rPr>
              <a:t>Consumo di cationi alcalini ( Na+; K+; Mg++; Ca++)  sia perché si legano ai corpi chetonici carichi negativamente(aceto acetato e ß-</a:t>
            </a:r>
            <a:r>
              <a:rPr lang="it-IT" sz="2400" dirty="0" err="1">
                <a:solidFill>
                  <a:srgbClr val="003773"/>
                </a:solidFill>
              </a:rPr>
              <a:t>idrossibutirrato</a:t>
            </a:r>
            <a:r>
              <a:rPr lang="it-IT" sz="2400" dirty="0">
                <a:solidFill>
                  <a:srgbClr val="003773"/>
                </a:solidFill>
              </a:rPr>
              <a:t>) e vengono eliminati per via renale sia per il loro effetto tampone</a:t>
            </a:r>
          </a:p>
        </p:txBody>
      </p:sp>
    </p:spTree>
    <p:extLst>
      <p:ext uri="{BB962C8B-B14F-4D97-AF65-F5344CB8AC3E}">
        <p14:creationId xmlns:p14="http://schemas.microsoft.com/office/powerpoint/2010/main" val="31278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666751" y="214313"/>
            <a:ext cx="1097280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3733" dirty="0">
                <a:solidFill>
                  <a:srgbClr val="003773"/>
                </a:solidFill>
              </a:rPr>
              <a:t>CHETOSI NUTRIZIONALE COMPENSATA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343" y="4373868"/>
            <a:ext cx="9818915" cy="165939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449940"/>
            <a:ext cx="5048251" cy="10382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4072" y="1698171"/>
            <a:ext cx="4110179" cy="262550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2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CB75E6-B90B-CAD1-330F-E354368D7E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993" y="311903"/>
            <a:ext cx="4270505" cy="16568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707DE8-C77C-A7CF-D1A3-DBBF91E83A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8031" y="4313831"/>
            <a:ext cx="4365274" cy="19656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84FA2A-4C22-B64B-04AB-AB11135917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4695" y="409458"/>
            <a:ext cx="3766750" cy="146174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369D622-5582-723A-96D6-8927F347C8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196" y="4005439"/>
            <a:ext cx="3863517" cy="20407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976AB20-6567-A763-D4E8-323DA86EE845}"/>
              </a:ext>
            </a:extLst>
          </p:cNvPr>
          <p:cNvSpPr/>
          <p:nvPr/>
        </p:nvSpPr>
        <p:spPr>
          <a:xfrm>
            <a:off x="1693510" y="2144676"/>
            <a:ext cx="4335989" cy="14157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3773"/>
                </a:solidFill>
              </a:rPr>
              <a:t>La </a:t>
            </a:r>
            <a:r>
              <a:rPr lang="it-IT" b="1" dirty="0">
                <a:solidFill>
                  <a:srgbClr val="003773"/>
                </a:solidFill>
              </a:rPr>
              <a:t>VLCKD</a:t>
            </a:r>
            <a:r>
              <a:rPr lang="it-IT" dirty="0">
                <a:solidFill>
                  <a:srgbClr val="003773"/>
                </a:solidFill>
              </a:rPr>
              <a:t> ha recentemente suscitato grande interesse nella comunità scientifica per il trattamento dell’obesità e delle sue comorbidità     </a:t>
            </a:r>
            <a:r>
              <a:rPr lang="it-IT" sz="1400" b="1" i="1" dirty="0">
                <a:solidFill>
                  <a:srgbClr val="003773"/>
                </a:solidFill>
              </a:rPr>
              <a:t>[Castellana M et al. </a:t>
            </a:r>
            <a:r>
              <a:rPr lang="it-IT" sz="1400" b="1" i="1" dirty="0" err="1">
                <a:solidFill>
                  <a:srgbClr val="003773"/>
                </a:solidFill>
              </a:rPr>
              <a:t>Rev</a:t>
            </a:r>
            <a:r>
              <a:rPr lang="it-IT" sz="1400" b="1" i="1" dirty="0">
                <a:solidFill>
                  <a:srgbClr val="003773"/>
                </a:solidFill>
              </a:rPr>
              <a:t> </a:t>
            </a:r>
            <a:r>
              <a:rPr lang="it-IT" sz="1400" b="1" i="1" dirty="0" err="1">
                <a:solidFill>
                  <a:srgbClr val="003773"/>
                </a:solidFill>
              </a:rPr>
              <a:t>Endocr</a:t>
            </a:r>
            <a:r>
              <a:rPr lang="it-IT" sz="1400" b="1" i="1" dirty="0">
                <a:solidFill>
                  <a:srgbClr val="003773"/>
                </a:solidFill>
              </a:rPr>
              <a:t> </a:t>
            </a:r>
            <a:r>
              <a:rPr lang="it-IT" sz="1400" b="1" i="1" dirty="0" err="1">
                <a:solidFill>
                  <a:srgbClr val="003773"/>
                </a:solidFill>
              </a:rPr>
              <a:t>Metab</a:t>
            </a:r>
            <a:r>
              <a:rPr lang="it-IT" sz="1400" b="1" i="1" dirty="0">
                <a:solidFill>
                  <a:srgbClr val="003773"/>
                </a:solidFill>
              </a:rPr>
              <a:t> </a:t>
            </a:r>
            <a:r>
              <a:rPr lang="it-IT" sz="1400" b="1" i="1" dirty="0" err="1">
                <a:solidFill>
                  <a:srgbClr val="003773"/>
                </a:solidFill>
              </a:rPr>
              <a:t>Disord</a:t>
            </a:r>
            <a:r>
              <a:rPr lang="it-IT" sz="1400" b="1" i="1" dirty="0">
                <a:solidFill>
                  <a:srgbClr val="003773"/>
                </a:solidFill>
              </a:rPr>
              <a:t>. 2019]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4AEBFFE-705A-11DB-2563-F511757F9A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8031" y="2298421"/>
            <a:ext cx="4365274" cy="15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31" y="0"/>
            <a:ext cx="960120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7379381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8141" y="2000240"/>
            <a:ext cx="5003859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2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90756042-033A-6704-A589-72BEC33062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36023" y="2178656"/>
            <a:ext cx="5010722" cy="3673504"/>
          </a:xfrm>
        </p:spPr>
      </p:pic>
      <p:sp>
        <p:nvSpPr>
          <p:cNvPr id="3" name="CasellaDiTesto 2"/>
          <p:cNvSpPr txBox="1"/>
          <p:nvPr/>
        </p:nvSpPr>
        <p:spPr>
          <a:xfrm>
            <a:off x="979712" y="1560728"/>
            <a:ext cx="1046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FENOTIPPIZZARE IL PAZIENTE PRIMA DELLA SCELTA TERAPEUTICA</a:t>
            </a:r>
            <a:endParaRPr lang="it-IT" sz="2400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80" y="298775"/>
            <a:ext cx="4200525" cy="9144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38540" y="1240403"/>
            <a:ext cx="173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3773"/>
                </a:solidFill>
              </a:rPr>
              <a:t>Muscaritoli</a:t>
            </a:r>
            <a:r>
              <a:rPr lang="it-IT" dirty="0" smtClean="0">
                <a:solidFill>
                  <a:srgbClr val="003773"/>
                </a:solidFill>
              </a:rPr>
              <a:t> 2023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6228" y="2409245"/>
            <a:ext cx="59154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Cervello affamato:</a:t>
            </a:r>
          </a:p>
          <a:p>
            <a:r>
              <a:rPr lang="it-IT" dirty="0">
                <a:solidFill>
                  <a:srgbClr val="003773"/>
                </a:solidFill>
              </a:rPr>
              <a:t> </a:t>
            </a:r>
            <a:r>
              <a:rPr lang="it-IT" dirty="0" smtClean="0">
                <a:solidFill>
                  <a:srgbClr val="003773"/>
                </a:solidFill>
              </a:rPr>
              <a:t>     il soggetto necessita di maggiori calorie per avere sazietà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Intestino affamato : </a:t>
            </a:r>
          </a:p>
          <a:p>
            <a:r>
              <a:rPr lang="it-IT" b="1" dirty="0">
                <a:solidFill>
                  <a:srgbClr val="003773"/>
                </a:solidFill>
              </a:rPr>
              <a:t> </a:t>
            </a:r>
            <a:r>
              <a:rPr lang="it-IT" b="1" dirty="0" smtClean="0">
                <a:solidFill>
                  <a:srgbClr val="003773"/>
                </a:solidFill>
              </a:rPr>
              <a:t>     </a:t>
            </a:r>
            <a:r>
              <a:rPr lang="it-IT" dirty="0" smtClean="0">
                <a:solidFill>
                  <a:srgbClr val="003773"/>
                </a:solidFill>
              </a:rPr>
              <a:t>durata anomala della pienezza dovuta a svuotamento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gastrico più rapido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Fame Emotiva :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da comportamento edonico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Combustione lenta: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dovuta a  rallentamento del metabolismo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Fenotipi misti </a:t>
            </a:r>
          </a:p>
          <a:p>
            <a:endParaRPr lang="it-IT" dirty="0" smtClean="0">
              <a:solidFill>
                <a:srgbClr val="003773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64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15E284-8A97-0037-0C50-C4B2F443B13C}"/>
              </a:ext>
            </a:extLst>
          </p:cNvPr>
          <p:cNvSpPr txBox="1"/>
          <p:nvPr/>
        </p:nvSpPr>
        <p:spPr>
          <a:xfrm>
            <a:off x="329184" y="1871947"/>
            <a:ext cx="5321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3773"/>
                </a:solidFill>
              </a:rPr>
              <a:t>Fenotipizzare</a:t>
            </a:r>
            <a:r>
              <a:rPr lang="it-IT" b="1" dirty="0">
                <a:solidFill>
                  <a:srgbClr val="003773"/>
                </a:solidFill>
              </a:rPr>
              <a:t> per VLCKD</a:t>
            </a:r>
          </a:p>
          <a:p>
            <a:endParaRPr lang="it-IT" dirty="0">
              <a:solidFill>
                <a:srgbClr val="003773"/>
              </a:solidFill>
            </a:endParaRPr>
          </a:p>
          <a:p>
            <a:r>
              <a:rPr lang="it-IT" dirty="0">
                <a:solidFill>
                  <a:srgbClr val="003773"/>
                </a:solidFill>
              </a:rPr>
              <a:t>Effetto lipolitico e </a:t>
            </a:r>
            <a:r>
              <a:rPr lang="it-IT" dirty="0" err="1">
                <a:solidFill>
                  <a:srgbClr val="003773"/>
                </a:solidFill>
              </a:rPr>
              <a:t>neoglucogeneiico</a:t>
            </a:r>
            <a:endParaRPr lang="it-IT" dirty="0">
              <a:solidFill>
                <a:srgbClr val="003773"/>
              </a:solidFill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obesità androide maggiore tessuto adiposo viscerale </a:t>
            </a:r>
          </a:p>
          <a:p>
            <a:endParaRPr lang="it-IT" dirty="0">
              <a:solidFill>
                <a:srgbClr val="003773"/>
              </a:solidFill>
              <a:sym typeface="Wingdings" panose="05000000000000000000" pitchFamily="2" charset="2"/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Tessuto adiposo viscerale</a:t>
            </a: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 metabolicamente più attivo del sottocutaneo </a:t>
            </a:r>
          </a:p>
          <a:p>
            <a:endParaRPr lang="it-IT" dirty="0">
              <a:solidFill>
                <a:srgbClr val="003773"/>
              </a:solidFill>
              <a:sym typeface="Wingdings" panose="05000000000000000000" pitchFamily="2" charset="2"/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Legame tra adiposo viscerale e </a:t>
            </a:r>
            <a:r>
              <a:rPr lang="it-IT" dirty="0" err="1">
                <a:solidFill>
                  <a:srgbClr val="003773"/>
                </a:solidFill>
                <a:sym typeface="Wingdings" panose="05000000000000000000" pitchFamily="2" charset="2"/>
              </a:rPr>
              <a:t>insulino</a:t>
            </a:r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-resistenza</a:t>
            </a: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 maggiore riduzione di HOMA IR e HbA1c</a:t>
            </a:r>
            <a:r>
              <a:rPr lang="it-IT" dirty="0">
                <a:solidFill>
                  <a:srgbClr val="003773"/>
                </a:solidFill>
              </a:rPr>
              <a:t> </a:t>
            </a:r>
            <a:endParaRPr lang="en-GB" dirty="0">
              <a:solidFill>
                <a:srgbClr val="003773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ECE613D-DCEF-1397-1426-F5E8AB00D1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6096000" y="1816166"/>
            <a:ext cx="4933190" cy="325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contenuto 18"/>
          <p:cNvSpPr>
            <a:spLocks noGrp="1" noChangeArrowheads="1"/>
          </p:cNvSpPr>
          <p:nvPr>
            <p:ph sz="quarter" idx="14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it-IT" altLang="it-IT" sz="1800" dirty="0">
                <a:solidFill>
                  <a:srgbClr val="002060"/>
                </a:solidFill>
              </a:rPr>
              <a:t>La MCP è un problema clinico ed economico rilevante, purtroppo spesso misconosciuto, nonostante una relativa semplicità nella sua </a:t>
            </a:r>
            <a:r>
              <a:rPr lang="it-IT" altLang="it-IT" sz="1800" dirty="0" err="1">
                <a:solidFill>
                  <a:srgbClr val="002060"/>
                </a:solidFill>
              </a:rPr>
              <a:t>monitorizzazione</a:t>
            </a:r>
            <a:r>
              <a:rPr lang="it-IT" altLang="it-IT" sz="1800" dirty="0">
                <a:solidFill>
                  <a:srgbClr val="002060"/>
                </a:solidFill>
              </a:rPr>
              <a:t>. </a:t>
            </a:r>
          </a:p>
          <a:p>
            <a:r>
              <a:rPr lang="it-IT" altLang="it-IT" sz="1800" dirty="0">
                <a:solidFill>
                  <a:srgbClr val="002060"/>
                </a:solidFill>
              </a:rPr>
              <a:t>A livello europeo la prevalenza di MCP all’atto del ricovero oscilla tra il 20 e 60% e a livello nazionale si assesta sul 30%.</a:t>
            </a:r>
          </a:p>
          <a:p>
            <a:endParaRPr lang="it-IT" altLang="it-IT" sz="1800" dirty="0">
              <a:solidFill>
                <a:srgbClr val="002060"/>
              </a:solidFill>
            </a:endParaRPr>
          </a:p>
        </p:txBody>
      </p:sp>
      <p:pic>
        <p:nvPicPr>
          <p:cNvPr id="24579" name="Segnaposto contenuto 1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133" y="1417638"/>
            <a:ext cx="3530600" cy="4948237"/>
          </a:xfrm>
        </p:spPr>
      </p:pic>
      <p:sp>
        <p:nvSpPr>
          <p:cNvPr id="24580" name="Titolo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dirty="0" smtClean="0">
                <a:solidFill>
                  <a:srgbClr val="002060"/>
                </a:solidFill>
              </a:rPr>
              <a:t>Malnutrizione ospedaliera</a:t>
            </a:r>
          </a:p>
        </p:txBody>
      </p:sp>
    </p:spTree>
    <p:extLst>
      <p:ext uri="{BB962C8B-B14F-4D97-AF65-F5344CB8AC3E}">
        <p14:creationId xmlns:p14="http://schemas.microsoft.com/office/powerpoint/2010/main" val="13901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1235242" y="3835033"/>
            <a:ext cx="6131785" cy="132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524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4" name="Google Shape;114;p3"/>
          <p:cNvGraphicFramePr/>
          <p:nvPr/>
        </p:nvGraphicFramePr>
        <p:xfrm>
          <a:off x="472247" y="1287979"/>
          <a:ext cx="7319175" cy="22622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6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Per DIFETTO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Per ECCESSO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TSF </a:t>
                      </a:r>
                      <a:r>
                        <a:rPr lang="en-US" sz="2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&lt;U: 5.2; D: 9.7 mm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CMB </a:t>
                      </a: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&lt;U: 22 cm D: 18.9 cm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 ponderata 10° percentile campioni italiani partecipanti studio SENECA</a:t>
                      </a:r>
                      <a:endParaRPr/>
                    </a:p>
                  </a:txBody>
                  <a:tcPr marL="110050" marR="110050" marT="55025" marB="55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FM </a:t>
                      </a: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25% U, 35% 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(WHO – Physical Status - 1995; Deurenberg P et al: Int J Obes 1998)</a:t>
                      </a:r>
                      <a:endParaRPr/>
                    </a:p>
                  </a:txBody>
                  <a:tcPr marL="110050" marR="110050" marT="55025" marB="55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5" name="Google Shape;115;p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902978" y="1035379"/>
            <a:ext cx="2768807" cy="41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 cstate="print">
            <a:alphaModFix/>
          </a:blip>
          <a:srcRect t="51600" b="20214"/>
          <a:stretch/>
        </p:blipFill>
        <p:spPr>
          <a:xfrm>
            <a:off x="101085" y="6124878"/>
            <a:ext cx="11570700" cy="517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graphicFrame>
        <p:nvGraphicFramePr>
          <p:cNvPr id="117" name="Google Shape;117;p3"/>
          <p:cNvGraphicFramePr/>
          <p:nvPr/>
        </p:nvGraphicFramePr>
        <p:xfrm>
          <a:off x="2731703" y="3610162"/>
          <a:ext cx="2856625" cy="14625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5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Quadri MISTI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Obesita’ Sarcopenica/ Osteosarcopenica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0050" marR="110050" marT="55025" marB="55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8" name="Google Shape;118;p3"/>
          <p:cNvSpPr txBox="1"/>
          <p:nvPr/>
        </p:nvSpPr>
        <p:spPr>
          <a:xfrm>
            <a:off x="472250" y="295200"/>
            <a:ext cx="3460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Classificazione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8971125" y="327375"/>
            <a:ext cx="263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Prevalenza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343245" y="163798"/>
            <a:ext cx="38282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MALNUTRIZIONE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0062188" y="5054190"/>
            <a:ext cx="17729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M1=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metastatico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5844125" y="4852331"/>
            <a:ext cx="3058853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Popolazione geriatrica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– in acuzie: 10-67%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– istituzionalizzati: 13-70%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429796" y="5054190"/>
            <a:ext cx="51585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 and interpretation of anthropometry in the elderly for the assessment of physical status report to the nutrition unit of the WHO. JNHA 1998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6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/>
          <p:nvPr/>
        </p:nvSpPr>
        <p:spPr>
          <a:xfrm>
            <a:off x="80658" y="489259"/>
            <a:ext cx="4522595" cy="324053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CAUSE MEDICHE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Anoressia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Presbifagia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disfagia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Deficit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gustativo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e/o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olfattivo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Patologie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oncologiche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respiratorie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gastrointestinali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endocrine,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neurologiche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Infezioni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Ipermetabolismo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Ipercatabolismo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Politerapie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5165040" y="336882"/>
            <a:ext cx="5085863" cy="185286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CAUSE SOCIALI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Isolamento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solitudine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Poverta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Qualita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 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varieta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 del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cibo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Difficolta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nella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preparazione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cibo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8948022" y="2507033"/>
            <a:ext cx="3131994" cy="229711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CAUSE PSICOLOGICHE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Confusione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Demenza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Depressione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Lutti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Ansia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Ospedalizzazione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6287605" y="3659129"/>
            <a:ext cx="1571484" cy="666411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INTAKE ALTERATO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5833959" y="5301916"/>
            <a:ext cx="2828778" cy="1132261"/>
          </a:xfrm>
          <a:prstGeom prst="roundRect">
            <a:avLst>
              <a:gd name="adj" fmla="val 16667"/>
            </a:avLst>
          </a:prstGeom>
          <a:solidFill>
            <a:srgbClr val="D0CECE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MALNUTRIZIONE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601580" y="4421793"/>
            <a:ext cx="3823246" cy="208145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FRAGILITA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                                         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1782266" y="5195027"/>
            <a:ext cx="2642559" cy="878802"/>
          </a:xfrm>
          <a:prstGeom prst="ellipse">
            <a:avLst/>
          </a:prstGeom>
          <a:solidFill>
            <a:srgbClr val="DDEAF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Osteosarcopenia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862853" y="5673581"/>
            <a:ext cx="1858800" cy="64028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Sarcopenia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’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2310064" y="5842022"/>
            <a:ext cx="1306940" cy="640281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OSO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" name="Google Shape;156;p6"/>
          <p:cNvCxnSpPr/>
          <p:nvPr/>
        </p:nvCxnSpPr>
        <p:spPr>
          <a:xfrm>
            <a:off x="4689518" y="2911641"/>
            <a:ext cx="1430545" cy="818148"/>
          </a:xfrm>
          <a:prstGeom prst="straightConnector1">
            <a:avLst/>
          </a:prstGeom>
          <a:noFill/>
          <a:ln w="6985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7" name="Google Shape;157;p6"/>
          <p:cNvCxnSpPr/>
          <p:nvPr/>
        </p:nvCxnSpPr>
        <p:spPr>
          <a:xfrm flipH="1">
            <a:off x="7029613" y="2189746"/>
            <a:ext cx="590874" cy="1307432"/>
          </a:xfrm>
          <a:prstGeom prst="straightConnector1">
            <a:avLst/>
          </a:prstGeom>
          <a:noFill/>
          <a:ln w="6985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8" name="Google Shape;158;p6"/>
          <p:cNvCxnSpPr/>
          <p:nvPr/>
        </p:nvCxnSpPr>
        <p:spPr>
          <a:xfrm flipH="1">
            <a:off x="8010222" y="3320715"/>
            <a:ext cx="834793" cy="548080"/>
          </a:xfrm>
          <a:prstGeom prst="straightConnector1">
            <a:avLst/>
          </a:prstGeom>
          <a:noFill/>
          <a:ln w="6985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9" name="Google Shape;159;p6"/>
          <p:cNvSpPr/>
          <p:nvPr/>
        </p:nvSpPr>
        <p:spPr>
          <a:xfrm flipH="1">
            <a:off x="4641393" y="5343735"/>
            <a:ext cx="422822" cy="970125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 flipH="1">
            <a:off x="5151331" y="5374448"/>
            <a:ext cx="454180" cy="939411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 rot="5400000">
            <a:off x="6707183" y="4542372"/>
            <a:ext cx="741111" cy="548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0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tangolo 4"/>
          <p:cNvSpPr>
            <a:spLocks noChangeArrowheads="1"/>
          </p:cNvSpPr>
          <p:nvPr/>
        </p:nvSpPr>
        <p:spPr bwMode="auto">
          <a:xfrm>
            <a:off x="2063751" y="1484313"/>
            <a:ext cx="7993063" cy="472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 cmpd="dbl">
            <a:solidFill>
              <a:srgbClr val="0B50A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8198" name="CasellaDiTesto 14"/>
          <p:cNvSpPr txBox="1">
            <a:spLocks noChangeArrowheads="1"/>
          </p:cNvSpPr>
          <p:nvPr/>
        </p:nvSpPr>
        <p:spPr bwMode="auto">
          <a:xfrm>
            <a:off x="2135188" y="2491851"/>
            <a:ext cx="21336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Un paziente su 4 risulta  malnutrito all’ingresso in ospedale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Il 64% peggiora il proprio stato nutrizionale durante la degenza</a:t>
            </a:r>
          </a:p>
        </p:txBody>
      </p:sp>
      <p:cxnSp>
        <p:nvCxnSpPr>
          <p:cNvPr id="8199" name="Connettore 1 20"/>
          <p:cNvCxnSpPr>
            <a:cxnSpLocks noChangeShapeType="1"/>
          </p:cNvCxnSpPr>
          <p:nvPr/>
        </p:nvCxnSpPr>
        <p:spPr bwMode="auto">
          <a:xfrm flipH="1">
            <a:off x="4266407" y="1484313"/>
            <a:ext cx="1588" cy="4724400"/>
          </a:xfrm>
          <a:prstGeom prst="line">
            <a:avLst/>
          </a:prstGeom>
          <a:noFill/>
          <a:ln w="19050">
            <a:solidFill>
              <a:srgbClr val="0B5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1" name="Connettore 1 37"/>
          <p:cNvCxnSpPr>
            <a:cxnSpLocks noChangeShapeType="1"/>
          </p:cNvCxnSpPr>
          <p:nvPr/>
        </p:nvCxnSpPr>
        <p:spPr bwMode="auto">
          <a:xfrm>
            <a:off x="7165731" y="1484315"/>
            <a:ext cx="36757" cy="4724398"/>
          </a:xfrm>
          <a:prstGeom prst="line">
            <a:avLst/>
          </a:prstGeom>
          <a:noFill/>
          <a:ln w="19050">
            <a:solidFill>
              <a:srgbClr val="0B50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2" name="CasellaDiTesto 15"/>
          <p:cNvSpPr txBox="1">
            <a:spLocks noChangeArrowheads="1"/>
          </p:cNvSpPr>
          <p:nvPr/>
        </p:nvSpPr>
        <p:spPr bwMode="auto">
          <a:xfrm>
            <a:off x="4440238" y="2640096"/>
            <a:ext cx="2590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Il 75% dei pazienti entra e esce dall’ospedale senza che alcuna azione sia intrapresa per migliorare la loro condizione nutrizionale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7104063" y="3068639"/>
            <a:ext cx="252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8204" name="CasellaDiTesto 15"/>
          <p:cNvSpPr txBox="1">
            <a:spLocks noChangeArrowheads="1"/>
          </p:cNvSpPr>
          <p:nvPr/>
        </p:nvSpPr>
        <p:spPr bwMode="auto">
          <a:xfrm>
            <a:off x="7248525" y="2195325"/>
            <a:ext cx="28082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Conseguenze cliniche</a:t>
            </a: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&gt; numero di complicanze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&gt;Numero di infezioni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&gt; rischio di </a:t>
            </a:r>
            <a:r>
              <a:rPr kumimoji="0" lang="it-IT" alt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LdP</a:t>
            </a: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¯"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massa e forza muscolare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Conseguenze economiche</a:t>
            </a: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maggiori costi sanitari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 </a:t>
            </a:r>
          </a:p>
        </p:txBody>
      </p:sp>
      <p:sp>
        <p:nvSpPr>
          <p:cNvPr id="8205" name="Text Box 17"/>
          <p:cNvSpPr txBox="1">
            <a:spLocks noChangeArrowheads="1"/>
          </p:cNvSpPr>
          <p:nvPr/>
        </p:nvSpPr>
        <p:spPr bwMode="auto">
          <a:xfrm>
            <a:off x="2855914" y="333375"/>
            <a:ext cx="6408737" cy="737574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Le evidenze </a:t>
            </a:r>
          </a:p>
        </p:txBody>
      </p:sp>
    </p:spTree>
    <p:extLst>
      <p:ext uri="{BB962C8B-B14F-4D97-AF65-F5344CB8AC3E}">
        <p14:creationId xmlns:p14="http://schemas.microsoft.com/office/powerpoint/2010/main" val="2315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asellaDiTesto 5"/>
          <p:cNvSpPr txBox="1">
            <a:spLocks noChangeArrowheads="1"/>
          </p:cNvSpPr>
          <p:nvPr/>
        </p:nvSpPr>
        <p:spPr bwMode="auto">
          <a:xfrm>
            <a:off x="442384" y="611189"/>
            <a:ext cx="17166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01" name="CasellaDiTesto 6"/>
          <p:cNvSpPr txBox="1">
            <a:spLocks noChangeArrowheads="1"/>
          </p:cNvSpPr>
          <p:nvPr/>
        </p:nvSpPr>
        <p:spPr bwMode="auto">
          <a:xfrm>
            <a:off x="645584" y="971550"/>
            <a:ext cx="17166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02" name="CasellaDiTesto 7"/>
          <p:cNvSpPr txBox="1">
            <a:spLocks noChangeArrowheads="1"/>
          </p:cNvSpPr>
          <p:nvPr/>
        </p:nvSpPr>
        <p:spPr bwMode="auto">
          <a:xfrm>
            <a:off x="814917" y="1331913"/>
            <a:ext cx="17166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03" name="CasellaDiTesto 8"/>
          <p:cNvSpPr txBox="1">
            <a:spLocks noChangeArrowheads="1"/>
          </p:cNvSpPr>
          <p:nvPr/>
        </p:nvSpPr>
        <p:spPr bwMode="auto">
          <a:xfrm>
            <a:off x="814917" y="1341438"/>
            <a:ext cx="17166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04" name="CasellaDiTesto 9"/>
          <p:cNvSpPr txBox="1">
            <a:spLocks noChangeArrowheads="1"/>
          </p:cNvSpPr>
          <p:nvPr/>
        </p:nvSpPr>
        <p:spPr bwMode="auto">
          <a:xfrm>
            <a:off x="848784" y="1474789"/>
            <a:ext cx="17166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alt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4801" y="357188"/>
            <a:ext cx="11648017" cy="2070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57FF5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LO STATO DI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NUTRIZIONE PUO’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PEGGIORARE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cs typeface="Arial"/>
                <a:sym typeface="Arial"/>
              </a:rPr>
              <a:t>IN CORSO DI DEGENZA</a:t>
            </a:r>
            <a:endParaRPr kumimoji="0" lang="it-IT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cs typeface="Arial"/>
              <a:sym typeface="Arial"/>
            </a:endParaRPr>
          </a:p>
        </p:txBody>
      </p:sp>
      <p:sp>
        <p:nvSpPr>
          <p:cNvPr id="29708" name="Text Box 101"/>
          <p:cNvSpPr txBox="1">
            <a:spLocks noChangeArrowheads="1"/>
          </p:cNvSpPr>
          <p:nvPr/>
        </p:nvSpPr>
        <p:spPr bwMode="auto">
          <a:xfrm>
            <a:off x="0" y="3113528"/>
            <a:ext cx="12192000" cy="1295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molto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spesso sono proprio i soggetti con 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patologie più gravi a presentare uno stato di nutrizione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deteriorato (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Symbol" pitchFamily="18" charset="2"/>
              </a:rPr>
              <a:t>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BMI, 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Symbol" pitchFamily="18" charset="2"/>
              </a:rPr>
              <a:t>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WL) e ad essere caratterizzati da:</a:t>
            </a:r>
          </a:p>
        </p:txBody>
      </p:sp>
      <p:sp>
        <p:nvSpPr>
          <p:cNvPr id="29709" name="Text Box 103"/>
          <p:cNvSpPr txBox="1">
            <a:spLocks noChangeArrowheads="1"/>
          </p:cNvSpPr>
          <p:nvPr/>
        </p:nvSpPr>
        <p:spPr bwMode="auto">
          <a:xfrm>
            <a:off x="4150784" y="5189538"/>
            <a:ext cx="3962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malassorbimento</a:t>
            </a:r>
            <a:endParaRPr kumimoji="0" lang="en-US" altLang="it-IT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10" name="Text Box 105"/>
          <p:cNvSpPr txBox="1">
            <a:spLocks noChangeArrowheads="1"/>
          </p:cNvSpPr>
          <p:nvPr/>
        </p:nvSpPr>
        <p:spPr bwMode="auto">
          <a:xfrm>
            <a:off x="8729133" y="4973638"/>
            <a:ext cx="2743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alterazioni</a:t>
            </a:r>
            <a:r>
              <a:rPr kumimoji="0" lang="en-US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 </a:t>
            </a: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metaboliche</a:t>
            </a:r>
            <a:endParaRPr kumimoji="0" lang="en-US" altLang="it-IT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11" name="Text Box 107"/>
          <p:cNvSpPr txBox="1">
            <a:spLocks noChangeArrowheads="1"/>
          </p:cNvSpPr>
          <p:nvPr/>
        </p:nvSpPr>
        <p:spPr bwMode="auto">
          <a:xfrm>
            <a:off x="814917" y="5213785"/>
            <a:ext cx="249766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Symbol" pitchFamily="18" charset="2"/>
              </a:rPr>
              <a:t></a:t>
            </a:r>
            <a:r>
              <a:rPr kumimoji="0" lang="en-US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 </a:t>
            </a: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cibo</a:t>
            </a:r>
            <a:r>
              <a:rPr kumimoji="0" lang="en-US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 </a:t>
            </a: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Wingdings" pitchFamily="2" charset="2"/>
              </a:rPr>
              <a:t>introdotto</a:t>
            </a:r>
            <a:endParaRPr kumimoji="0" lang="en-US" altLang="it-IT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78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33704" y="1027906"/>
            <a:ext cx="3859924" cy="55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210300" y="2280377"/>
            <a:ext cx="5143500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838200" y="-6898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5475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Calibri"/>
              <a:buNone/>
            </a:pPr>
            <a:r>
              <a:rPr lang="en-US" sz="40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Valutazione</a:t>
            </a:r>
            <a:r>
              <a:rPr lang="en-US" sz="4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nutrizionale</a:t>
            </a:r>
            <a:r>
              <a:rPr lang="en-US" sz="4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nel</a:t>
            </a:r>
            <a:r>
              <a:rPr lang="en-US" sz="4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paziente</a:t>
            </a:r>
            <a:r>
              <a:rPr lang="en-US" sz="4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oncologico</a:t>
            </a:r>
            <a:endParaRPr sz="4000" b="1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7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9397DD-5BD3-2C31-F9B3-1DD0C90D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78" y="1097280"/>
            <a:ext cx="10333522" cy="59340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3773"/>
                </a:solidFill>
                <a:latin typeface="+mn-lt"/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C595E4-6DC5-A5DD-8E63-A96B8DFF9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diete chetogeniche sono un trattamento ampiamente conosciuto, ma controverso, per i pazienti affetti da cancro.</a:t>
            </a:r>
          </a:p>
          <a:p>
            <a:pPr algn="just"/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maggior parte degli studi su questo argomento non hanno una buona qualità scientifica.</a:t>
            </a:r>
            <a:endParaRPr lang="it-IT" sz="2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paziente oncologico è comunque un paziente ad alto rischio di malnutrizione e va valutato e monitorato in corso di ricovero ospedaliero.</a:t>
            </a:r>
            <a:endParaRPr lang="it-IT" sz="2000" b="1" kern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it-IT" sz="2400" b="1" kern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Sono necessari studi randomizzati più ampi con protocolli dietetici ben definiti per trarre conclusioni </a:t>
            </a:r>
            <a:r>
              <a:rPr lang="it-IT" sz="2400" b="1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definitive sull’efficacia delle diete chetogeniche nei pazienti affetti da cancro candidati ad un intervento chirurgico.</a:t>
            </a:r>
            <a:endParaRPr lang="it-IT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uppo 5">
            <a:extLst>
              <a:ext uri="{FF2B5EF4-FFF2-40B4-BE49-F238E27FC236}">
                <a16:creationId xmlns:a16="http://schemas.microsoft.com/office/drawing/2014/main" id="{E6BC15D6-1E5E-5BD8-6330-263D9E4A0BCF}"/>
              </a:ext>
            </a:extLst>
          </p:cNvPr>
          <p:cNvGrpSpPr/>
          <p:nvPr/>
        </p:nvGrpSpPr>
        <p:grpSpPr>
          <a:xfrm>
            <a:off x="751702" y="177485"/>
            <a:ext cx="10408503" cy="793935"/>
            <a:chOff x="971600" y="188640"/>
            <a:chExt cx="7128792" cy="1368152"/>
          </a:xfrm>
        </p:grpSpPr>
        <p:sp>
          <p:nvSpPr>
            <p:cNvPr id="9" name="Rettangolo arrotondato 5">
              <a:extLst>
                <a:ext uri="{FF2B5EF4-FFF2-40B4-BE49-F238E27FC236}">
                  <a16:creationId xmlns:a16="http://schemas.microsoft.com/office/drawing/2014/main" id="{894605C5-D78F-720F-7941-AFDC2ACC2E09}"/>
                </a:ext>
              </a:extLst>
            </p:cNvPr>
            <p:cNvSpPr/>
            <p:nvPr/>
          </p:nvSpPr>
          <p:spPr>
            <a:xfrm>
              <a:off x="971600" y="188640"/>
              <a:ext cx="7128792" cy="1368152"/>
            </a:xfrm>
            <a:prstGeom prst="roundRect">
              <a:avLst/>
            </a:prstGeom>
            <a:solidFill>
              <a:schemeClr val="accent1">
                <a:alpha val="1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600DDB5-EA80-1C05-0EE1-854F0CB50866}"/>
                </a:ext>
              </a:extLst>
            </p:cNvPr>
            <p:cNvSpPr txBox="1"/>
            <p:nvPr/>
          </p:nvSpPr>
          <p:spPr>
            <a:xfrm>
              <a:off x="971601" y="536317"/>
              <a:ext cx="7128791" cy="901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cap="all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very-low</a:t>
              </a:r>
              <a:r>
                <a:rPr lang="it-IT" sz="2800" b="1" cap="all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 calorie </a:t>
              </a:r>
              <a:r>
                <a:rPr lang="it-IT" sz="2800" b="1" cap="all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ketogenic</a:t>
              </a:r>
              <a:r>
                <a:rPr lang="it-IT" sz="2800" b="1" cap="all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 </a:t>
              </a:r>
              <a:r>
                <a:rPr lang="it-IT" sz="2800" b="1" cap="all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diet</a:t>
              </a:r>
              <a:r>
                <a:rPr lang="it-IT" sz="2800" b="1" cap="all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</a:rPr>
                <a:t> (VLCKD)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E83B23AD-BEDF-9E9D-AA99-42502368D3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135" y="1143416"/>
            <a:ext cx="9147560" cy="46828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C5A1126-CEAE-1855-D09D-15267486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58" y="5876403"/>
            <a:ext cx="3052260" cy="66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900984" y="4064003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>
                <a:solidFill>
                  <a:srgbClr val="C00000"/>
                </a:solidFill>
              </a:rPr>
              <a:t>?</a:t>
            </a:r>
            <a:endParaRPr lang="it-IT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4170" y="-1560298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744776"/>
              </p:ext>
            </p:extLst>
          </p:nvPr>
        </p:nvGraphicFramePr>
        <p:xfrm>
          <a:off x="7299287" y="2263322"/>
          <a:ext cx="3001913" cy="424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4009928" imgH="5667139" progId="AcroExch.Document.DC">
                  <p:embed/>
                </p:oleObj>
              </mc:Choice>
              <mc:Fallback>
                <p:oleObj name="Acrobat Document" r:id="rId3" imgW="4009928" imgH="5667139" progId="AcroExch.Document.DC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9287" y="2263322"/>
                        <a:ext cx="3001913" cy="4242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6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2A3E5-EB32-0F22-51C7-2013BD31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1206075"/>
            <a:ext cx="3685032" cy="16083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VLCKD</a:t>
            </a:r>
            <a:b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9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ED INDICAZIONI</a:t>
            </a:r>
            <a:r>
              <a:rPr lang="it-IT" sz="41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1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4B04C1-7CDA-2BD7-6FB0-F769979312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043" y="2908615"/>
            <a:ext cx="4974336" cy="3012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58A1CF-0C3E-C027-011C-EA48B0E503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564" y="4013097"/>
            <a:ext cx="4197000" cy="19749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257C0A-1A42-3650-D4BC-007267D95E37}"/>
              </a:ext>
            </a:extLst>
          </p:cNvPr>
          <p:cNvSpPr txBox="1"/>
          <p:nvPr/>
        </p:nvSpPr>
        <p:spPr>
          <a:xfrm>
            <a:off x="143339" y="6381172"/>
            <a:ext cx="11724979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i="1" dirty="0">
                <a:solidFill>
                  <a:srgbClr val="002060"/>
                </a:solidFill>
              </a:rPr>
              <a:t>Impact of a Very Low-Calorie Ketogenic Diet (VLCKD) on Changes in Handgrip Strength in Women with Obesity – Nutrients – </a:t>
            </a:r>
            <a:r>
              <a:rPr lang="en-US" sz="1333" i="1" dirty="0" err="1">
                <a:solidFill>
                  <a:srgbClr val="002060"/>
                </a:solidFill>
              </a:rPr>
              <a:t>Barrea</a:t>
            </a:r>
            <a:r>
              <a:rPr lang="en-US" sz="1333" i="1" dirty="0">
                <a:solidFill>
                  <a:srgbClr val="002060"/>
                </a:solidFill>
              </a:rPr>
              <a:t> L. et al</a:t>
            </a:r>
          </a:p>
          <a:p>
            <a:r>
              <a:rPr lang="en-US" sz="1333" i="1" dirty="0">
                <a:solidFill>
                  <a:srgbClr val="002060"/>
                </a:solidFill>
              </a:rPr>
              <a:t>Ketogenic Diet for Preoperative Weight Reduction in Bariatric Surgery: A Narrative Review – Nutrients – L. </a:t>
            </a:r>
            <a:r>
              <a:rPr lang="en-US" sz="1333" i="1" dirty="0" err="1">
                <a:solidFill>
                  <a:srgbClr val="002060"/>
                </a:solidFill>
              </a:rPr>
              <a:t>Colangeli</a:t>
            </a:r>
            <a:r>
              <a:rPr lang="en-US" sz="1333" i="1" dirty="0">
                <a:solidFill>
                  <a:srgbClr val="002060"/>
                </a:solidFill>
              </a:rPr>
              <a:t> et al</a:t>
            </a:r>
            <a:endParaRPr lang="it-IT" sz="1333" i="1" dirty="0">
              <a:solidFill>
                <a:srgbClr val="00206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728749-8909-F585-A5D2-A70E051F429C}"/>
              </a:ext>
            </a:extLst>
          </p:cNvPr>
          <p:cNvSpPr txBox="1"/>
          <p:nvPr/>
        </p:nvSpPr>
        <p:spPr>
          <a:xfrm>
            <a:off x="6254748" y="6073552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</a:rPr>
              <a:t>Nutrients</a:t>
            </a:r>
            <a:r>
              <a:rPr lang="it-IT" sz="1600" i="1" dirty="0">
                <a:solidFill>
                  <a:srgbClr val="002060"/>
                </a:solidFill>
              </a:rPr>
              <a:t> 2022, 14, 3610</a:t>
            </a:r>
            <a:r>
              <a:rPr lang="it-IT" sz="1867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399316" y="208687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600" b="1" dirty="0">
                <a:solidFill>
                  <a:srgbClr val="003773"/>
                </a:solidFill>
              </a:rPr>
              <a:t>È una </a:t>
            </a:r>
            <a:r>
              <a:rPr lang="it-IT" sz="1600" dirty="0">
                <a:solidFill>
                  <a:srgbClr val="003773"/>
                </a:solidFill>
              </a:rPr>
              <a:t>dieta ad </a:t>
            </a:r>
            <a:r>
              <a:rPr lang="it-IT" sz="1600" b="1" dirty="0">
                <a:solidFill>
                  <a:srgbClr val="003773"/>
                </a:solidFill>
              </a:rPr>
              <a:t>alto contenuto di grassi</a:t>
            </a:r>
            <a:r>
              <a:rPr lang="it-IT" sz="1600" dirty="0">
                <a:solidFill>
                  <a:srgbClr val="003773"/>
                </a:solidFill>
              </a:rPr>
              <a:t>, </a:t>
            </a:r>
            <a:r>
              <a:rPr lang="it-IT" sz="1600" b="1" dirty="0">
                <a:solidFill>
                  <a:srgbClr val="003773"/>
                </a:solidFill>
              </a:rPr>
              <a:t>adeguato    contenuto di proteine, a basso contenuto di carboidrati </a:t>
            </a:r>
          </a:p>
          <a:p>
            <a:pPr algn="just"/>
            <a:r>
              <a:rPr lang="it-IT" sz="1600" dirty="0">
                <a:solidFill>
                  <a:srgbClr val="003773"/>
                </a:solidFill>
              </a:rPr>
              <a:t>Utilizzata inizialmente per trattare l'epilessia refrattaria nei bambini sin dagli </a:t>
            </a:r>
            <a:r>
              <a:rPr lang="it-IT" sz="1600" b="1" dirty="0">
                <a:solidFill>
                  <a:srgbClr val="003773"/>
                </a:solidFill>
              </a:rPr>
              <a:t>anni ’20</a:t>
            </a:r>
          </a:p>
          <a:p>
            <a:pPr algn="just"/>
            <a:r>
              <a:rPr lang="it-IT" sz="1600" b="1" dirty="0">
                <a:solidFill>
                  <a:srgbClr val="003773"/>
                </a:solidFill>
              </a:rPr>
              <a:t>Successivamente George Blackburn </a:t>
            </a:r>
            <a:r>
              <a:rPr lang="it-IT" sz="1600" dirty="0">
                <a:solidFill>
                  <a:srgbClr val="003773"/>
                </a:solidFill>
              </a:rPr>
              <a:t>ha introdotto il concetto di "</a:t>
            </a:r>
            <a:r>
              <a:rPr lang="it-IT" sz="1600" dirty="0" err="1">
                <a:solidFill>
                  <a:srgbClr val="003773"/>
                </a:solidFill>
              </a:rPr>
              <a:t>protein-sparing</a:t>
            </a:r>
            <a:r>
              <a:rPr lang="it-IT" sz="1600" dirty="0">
                <a:solidFill>
                  <a:srgbClr val="003773"/>
                </a:solidFill>
              </a:rPr>
              <a:t> </a:t>
            </a:r>
            <a:r>
              <a:rPr lang="it-IT" sz="1600" dirty="0" err="1">
                <a:solidFill>
                  <a:srgbClr val="003773"/>
                </a:solidFill>
              </a:rPr>
              <a:t>modified</a:t>
            </a:r>
            <a:r>
              <a:rPr lang="it-IT" sz="1600" dirty="0">
                <a:solidFill>
                  <a:srgbClr val="003773"/>
                </a:solidFill>
              </a:rPr>
              <a:t> fast" (PSMF), un regime dietetico altamente restrittivo basato principalmente sulla </a:t>
            </a:r>
            <a:r>
              <a:rPr lang="it-IT" sz="1600" b="1" dirty="0">
                <a:solidFill>
                  <a:srgbClr val="003773"/>
                </a:solidFill>
              </a:rPr>
              <a:t>quantità minima di proteine necessarie per preservare la massa corporea magra</a:t>
            </a:r>
            <a:r>
              <a:rPr lang="it-IT" sz="1600" dirty="0">
                <a:solidFill>
                  <a:srgbClr val="003773"/>
                </a:solidFill>
              </a:rPr>
              <a:t> e con l'obiettivo di ottenere una rapida perdita di peso, così come potenziali benefici aggiuntivi sullo stato di salute ponendo le basi della </a:t>
            </a:r>
            <a:r>
              <a:rPr lang="it-IT" sz="1600" b="1" dirty="0">
                <a:solidFill>
                  <a:srgbClr val="003773"/>
                </a:solidFill>
              </a:rPr>
              <a:t>VLCKD</a:t>
            </a:r>
          </a:p>
          <a:p>
            <a:pPr algn="just"/>
            <a:endParaRPr lang="it-IT" sz="1600" b="1" dirty="0">
              <a:solidFill>
                <a:srgbClr val="003773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B9B728-A701-2EA4-4869-30F7C39DE480}"/>
              </a:ext>
            </a:extLst>
          </p:cNvPr>
          <p:cNvSpPr txBox="1"/>
          <p:nvPr/>
        </p:nvSpPr>
        <p:spPr>
          <a:xfrm>
            <a:off x="5442860" y="2658880"/>
            <a:ext cx="61673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3773"/>
                </a:solidFill>
              </a:rPr>
              <a:t>VLCKD rappresenta un intervento/terapia medica nutrizionale che </a:t>
            </a:r>
            <a:r>
              <a:rPr lang="it-IT" sz="1600" b="1" u="sng" dirty="0">
                <a:solidFill>
                  <a:srgbClr val="003773"/>
                </a:solidFill>
              </a:rPr>
              <a:t>imita il digiuno </a:t>
            </a:r>
            <a:r>
              <a:rPr lang="it-IT" sz="1600" dirty="0">
                <a:solidFill>
                  <a:srgbClr val="003773"/>
                </a:solidFill>
              </a:rPr>
              <a:t>attraverso una marcata restrizione dell'assunzione giornaliera di carboidrati, in grado di indurre e mantenere uno stato di “chetosi metabolica” cioè una condizione in cui vengono </a:t>
            </a:r>
            <a:r>
              <a:rPr lang="it-IT" sz="1600" b="1" dirty="0">
                <a:solidFill>
                  <a:srgbClr val="003773"/>
                </a:solidFill>
              </a:rPr>
              <a:t>utilizzati i corpi chetonici come fonte primaria di energia.</a:t>
            </a:r>
          </a:p>
        </p:txBody>
      </p:sp>
    </p:spTree>
    <p:extLst>
      <p:ext uri="{BB962C8B-B14F-4D97-AF65-F5344CB8AC3E}">
        <p14:creationId xmlns:p14="http://schemas.microsoft.com/office/powerpoint/2010/main" val="3297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dirty="0">
                <a:solidFill>
                  <a:srgbClr val="002060"/>
                </a:solidFill>
              </a:rPr>
              <a:t>Chetosi metabolica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1" y="2119681"/>
            <a:ext cx="7620000" cy="374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9239251" y="1637929"/>
            <a:ext cx="1809749" cy="1113580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algn="ctr">
              <a:buClr>
                <a:srgbClr val="000000"/>
              </a:buClr>
              <a:buSzPct val="100000"/>
              <a:tabLst>
                <a:tab pos="965176" algn="l"/>
              </a:tabLst>
            </a:pPr>
            <a:r>
              <a:rPr lang="it-IT" altLang="it-IT" sz="2400" dirty="0">
                <a:solidFill>
                  <a:srgbClr val="FFFFFF"/>
                </a:solidFill>
                <a:latin typeface="Calibri" charset="0"/>
              </a:rPr>
              <a:t>Ridotto apporto glucidico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666753" y="1643063"/>
            <a:ext cx="2381249" cy="785812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algn="ctr">
              <a:buClr>
                <a:srgbClr val="000000"/>
              </a:buClr>
              <a:buSzPct val="100000"/>
              <a:tabLst>
                <a:tab pos="965176" algn="l"/>
                <a:tab pos="1930352" algn="l"/>
              </a:tabLst>
            </a:pPr>
            <a:r>
              <a:rPr lang="it-IT" altLang="it-IT" sz="2400">
                <a:solidFill>
                  <a:srgbClr val="FFFFFF"/>
                </a:solidFill>
                <a:latin typeface="Calibri" charset="0"/>
              </a:rPr>
              <a:t>Apporto normoproteico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238251" y="5429252"/>
            <a:ext cx="1295400" cy="696913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algn="ctr">
              <a:spcBef>
                <a:spcPts val="851"/>
              </a:spcBef>
              <a:spcAft>
                <a:spcPts val="1900"/>
              </a:spcAft>
              <a:buClr>
                <a:srgbClr val="000000"/>
              </a:buClr>
              <a:buSzPct val="100000"/>
              <a:tabLst>
                <a:tab pos="965176" algn="l"/>
              </a:tabLst>
            </a:pPr>
            <a:r>
              <a:rPr lang="it-IT" altLang="it-IT" sz="2667" dirty="0">
                <a:solidFill>
                  <a:srgbClr val="FFFFFF"/>
                </a:solidFill>
                <a:latin typeface="Calibri" charset="0"/>
              </a:rPr>
              <a:t>Lipolisi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9144002" y="3857626"/>
            <a:ext cx="1809751" cy="1000125"/>
          </a:xfrm>
          <a:prstGeom prst="rect">
            <a:avLst/>
          </a:prstGeom>
          <a:solidFill>
            <a:srgbClr val="8064A2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algn="ctr">
              <a:buClr>
                <a:srgbClr val="000000"/>
              </a:buClr>
              <a:buSzPct val="100000"/>
              <a:tabLst>
                <a:tab pos="965176" algn="l"/>
              </a:tabLst>
            </a:pPr>
            <a:r>
              <a:rPr lang="it-IT" altLang="it-IT" sz="2400" dirty="0">
                <a:solidFill>
                  <a:srgbClr val="FFFFFF"/>
                </a:solidFill>
                <a:latin typeface="Calibri" charset="0"/>
              </a:rPr>
              <a:t>KB come carburante energetico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381002" y="3677866"/>
            <a:ext cx="2190751" cy="740149"/>
          </a:xfrm>
          <a:prstGeom prst="rect">
            <a:avLst/>
          </a:prstGeom>
          <a:solidFill>
            <a:srgbClr val="00B050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algn="ctr">
              <a:buClr>
                <a:srgbClr val="000000"/>
              </a:buClr>
              <a:buSzPct val="100000"/>
              <a:tabLst>
                <a:tab pos="965176" algn="l"/>
                <a:tab pos="1930352" algn="l"/>
              </a:tabLst>
            </a:pPr>
            <a:r>
              <a:rPr lang="it-IT" altLang="it-IT" sz="2400" dirty="0">
                <a:solidFill>
                  <a:srgbClr val="FFFFFF"/>
                </a:solidFill>
                <a:latin typeface="Times New Roman" pitchFamily="16" charset="0"/>
              </a:rPr>
              <a:t>↓</a:t>
            </a:r>
            <a:r>
              <a:rPr lang="it-IT" altLang="it-IT" sz="2400" dirty="0">
                <a:solidFill>
                  <a:srgbClr val="FFFFFF"/>
                </a:solidFill>
                <a:latin typeface="Calibri" charset="0"/>
              </a:rPr>
              <a:t>INSULINA </a:t>
            </a:r>
          </a:p>
          <a:p>
            <a:pPr algn="ctr">
              <a:buClr>
                <a:srgbClr val="000000"/>
              </a:buClr>
              <a:buSzPct val="100000"/>
              <a:tabLst>
                <a:tab pos="965176" algn="l"/>
                <a:tab pos="1930352" algn="l"/>
              </a:tabLst>
            </a:pPr>
            <a:r>
              <a:rPr lang="it-IT" altLang="it-IT" sz="2400" dirty="0">
                <a:solidFill>
                  <a:srgbClr val="FFFFFF"/>
                </a:solidFill>
                <a:latin typeface="Times New Roman" pitchFamily="16" charset="0"/>
              </a:rPr>
              <a:t>↑</a:t>
            </a:r>
            <a:r>
              <a:rPr lang="it-IT" altLang="it-IT" sz="2400" dirty="0">
                <a:solidFill>
                  <a:srgbClr val="FFFFFF"/>
                </a:solidFill>
                <a:latin typeface="Calibri" charset="0"/>
              </a:rPr>
              <a:t>GLUCAGONE</a:t>
            </a:r>
          </a:p>
        </p:txBody>
      </p:sp>
    </p:spTree>
    <p:extLst>
      <p:ext uri="{BB962C8B-B14F-4D97-AF65-F5344CB8AC3E}">
        <p14:creationId xmlns:p14="http://schemas.microsoft.com/office/powerpoint/2010/main" val="23357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hlinkClick r:id="rId2" tgtFrame="&quot;tileshopwindow&quot;"/>
            <a:extLst>
              <a:ext uri="{FF2B5EF4-FFF2-40B4-BE49-F238E27FC236}">
                <a16:creationId xmlns:a16="http://schemas.microsoft.com/office/drawing/2014/main" id="{B78A8CE3-7D77-64DD-CC58-9F5938AA0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10" y="1057445"/>
            <a:ext cx="3998423" cy="23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E03B0E-FBF4-371B-9F71-0D667BF437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900" t="22933" r="35500"/>
          <a:stretch/>
        </p:blipFill>
        <p:spPr>
          <a:xfrm>
            <a:off x="432180" y="475245"/>
            <a:ext cx="2151797" cy="3048379"/>
          </a:xfrm>
          <a:prstGeom prst="rect">
            <a:avLst/>
          </a:prstGeom>
        </p:spPr>
      </p:pic>
      <p:sp>
        <p:nvSpPr>
          <p:cNvPr id="5" name="Segnaposto contenuto 12">
            <a:extLst>
              <a:ext uri="{FF2B5EF4-FFF2-40B4-BE49-F238E27FC236}">
                <a16:creationId xmlns:a16="http://schemas.microsoft.com/office/drawing/2014/main" id="{D366B44C-41FC-4197-A811-C509548C7807}"/>
              </a:ext>
            </a:extLst>
          </p:cNvPr>
          <p:cNvSpPr txBox="1">
            <a:spLocks/>
          </p:cNvSpPr>
          <p:nvPr/>
        </p:nvSpPr>
        <p:spPr>
          <a:xfrm>
            <a:off x="2934394" y="324198"/>
            <a:ext cx="8579180" cy="3071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riduzione preoperatoria del peso è raccomandata nei pz candidati a BS soprattutto nei pz con BMI &gt; 40 Kg/m2.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019907" y="3582783"/>
            <a:ext cx="6439977" cy="3275217"/>
            <a:chOff x="955675" y="602320"/>
            <a:chExt cx="7772400" cy="489333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4033" y="928587"/>
              <a:ext cx="6889380" cy="4567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955675" y="602320"/>
              <a:ext cx="7772400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GB" altLang="it-IT" sz="2000" b="1" dirty="0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  <a:t>~</a:t>
              </a:r>
              <a:r>
                <a:rPr lang="en-GB" altLang="it-IT" sz="1200" b="1" dirty="0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  <a:t>10% Weight loss = ~30% Visceral</a:t>
              </a:r>
              <a:br>
                <a:rPr lang="en-GB" altLang="it-IT" sz="1200" b="1" dirty="0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</a:br>
              <a:r>
                <a:rPr lang="en-GB" altLang="it-IT" sz="1200" b="1" dirty="0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  <a:t>adipose tissue loss</a:t>
              </a:r>
            </a:p>
          </p:txBody>
        </p:sp>
      </p:grpSp>
      <p:sp>
        <p:nvSpPr>
          <p:cNvPr id="10" name="Titolo 3"/>
          <p:cNvSpPr txBox="1">
            <a:spLocks/>
          </p:cNvSpPr>
          <p:nvPr/>
        </p:nvSpPr>
        <p:spPr bwMode="auto">
          <a:xfrm>
            <a:off x="0" y="3339944"/>
            <a:ext cx="12192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143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600" dirty="0" smtClean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PERDITA </a:t>
            </a:r>
            <a:r>
              <a:rPr lang="it-IT" altLang="it-IT" sz="1600" dirty="0" err="1" smtClean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DI</a:t>
            </a:r>
            <a:r>
              <a:rPr lang="it-IT" altLang="it-IT" sz="1600" dirty="0" smtClean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 PESO E GRASSO VISCERALE</a:t>
            </a:r>
            <a:endParaRPr lang="it-IT" altLang="it-IT" sz="1600" dirty="0">
              <a:solidFill>
                <a:srgbClr val="E98B0D"/>
              </a:solidFill>
              <a:latin typeface="Trebuchet MS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2"/>
    </mc:Choice>
    <mc:Fallback xmlns="">
      <p:transition spd="slow" advTm="4699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290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9048753" y="637387"/>
            <a:ext cx="3143249" cy="5292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20000" tIns="60000" rIns="120000" bIns="60000">
            <a:spAutoFit/>
          </a:bodyPr>
          <a:lstStyle/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Apporto calorico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 800 Kcal/die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proteica  </a:t>
            </a:r>
          </a:p>
          <a:p>
            <a:pPr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0.8-1.5/ Kg </a:t>
            </a:r>
            <a:r>
              <a:rPr lang="it-IT" altLang="it-IT" sz="1867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</a:t>
            </a: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/die</a:t>
            </a: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glucidica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&lt; 30 gr/die e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comunque 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&lt; 1 gr CHO/ kg p </a:t>
            </a:r>
            <a:r>
              <a:rPr lang="it-IT" altLang="it-IT" sz="1867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/die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Impiego vegetali e ortaggi a BASSO CONTENUTO GLUCIDICO </a:t>
            </a:r>
          </a:p>
          <a:p>
            <a:pPr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di vitamine, minerali  e fibre 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71725"/>
            <a:ext cx="9042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42392" y="2183362"/>
            <a:ext cx="9787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3773"/>
                </a:solidFill>
              </a:rPr>
              <a:t>Le cellule tumorali presentano una </a:t>
            </a:r>
            <a:r>
              <a:rPr lang="it-IT" b="1" dirty="0" smtClean="0">
                <a:solidFill>
                  <a:srgbClr val="003773"/>
                </a:solidFill>
              </a:rPr>
              <a:t>riprogrammazione del metabolismo energetico  </a:t>
            </a:r>
            <a:r>
              <a:rPr lang="it-IT" dirty="0" smtClean="0">
                <a:solidFill>
                  <a:srgbClr val="003773"/>
                </a:solidFill>
              </a:rPr>
              <a:t>caratterizzato </a:t>
            </a:r>
          </a:p>
          <a:p>
            <a:pPr algn="just"/>
            <a:r>
              <a:rPr lang="it-IT" b="1" dirty="0" smtClean="0">
                <a:solidFill>
                  <a:srgbClr val="003773"/>
                </a:solidFill>
              </a:rPr>
              <a:t>dall’utilizzo  preferenziale del glucosio </a:t>
            </a:r>
            <a:r>
              <a:rPr lang="it-IT" dirty="0" smtClean="0">
                <a:solidFill>
                  <a:srgbClr val="003773"/>
                </a:solidFill>
              </a:rPr>
              <a:t>come fonte energetica in un processo di glicolisi aerobica.</a:t>
            </a:r>
          </a:p>
          <a:p>
            <a:pPr algn="just"/>
            <a:r>
              <a:rPr lang="it-IT" dirty="0" smtClean="0">
                <a:solidFill>
                  <a:srgbClr val="003773"/>
                </a:solidFill>
              </a:rPr>
              <a:t>Questo vantaggio adattativo le rende più vulnerabili. 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23729" y="3191072"/>
            <a:ext cx="995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La dieta chetogenica caratterizzata da un elevato apporto di grassi e basso contenuto di carboidrati </a:t>
            </a:r>
            <a:r>
              <a:rPr lang="it-IT" b="1" dirty="0" smtClean="0">
                <a:solidFill>
                  <a:srgbClr val="002060"/>
                </a:solidFill>
              </a:rPr>
              <a:t>mira 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ad eliminare il glucosio principale combustibile utilizzato dalle cellule tumorali.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42392" y="4030820"/>
            <a:ext cx="957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3773"/>
                </a:solidFill>
              </a:rPr>
              <a:t>Gli studi su animali hanno dato risultati promettenti </a:t>
            </a:r>
            <a:r>
              <a:rPr lang="it-IT" dirty="0" smtClean="0">
                <a:solidFill>
                  <a:srgbClr val="003773"/>
                </a:solidFill>
              </a:rPr>
              <a:t>in termini di sopravvivenza  e regressione delle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dimensioni del tumore ma non è stato possibile replicarli negli uomini.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86403" y="4767943"/>
            <a:ext cx="1071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La dieta chetogenica  presenta </a:t>
            </a:r>
            <a:r>
              <a:rPr lang="it-IT" b="1" dirty="0" smtClean="0">
                <a:solidFill>
                  <a:srgbClr val="003773"/>
                </a:solidFill>
              </a:rPr>
              <a:t>possibili effetti avversi se utilizzata a lungo termine </a:t>
            </a:r>
            <a:r>
              <a:rPr lang="it-IT" dirty="0" smtClean="0">
                <a:solidFill>
                  <a:srgbClr val="003773"/>
                </a:solidFill>
              </a:rPr>
              <a:t>che dovrebbero essere considerati  in una popolazione vulnerabile come i malati di cancro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68" y="239180"/>
            <a:ext cx="5514362" cy="18440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86403" y="5617027"/>
            <a:ext cx="1013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Ad oggi </a:t>
            </a:r>
            <a:r>
              <a:rPr lang="it-IT" b="1" dirty="0" smtClean="0">
                <a:solidFill>
                  <a:srgbClr val="003773"/>
                </a:solidFill>
              </a:rPr>
              <a:t>non esistono prove concrete che dimostrino l’efficacia  della dieta chetogenica nella progressione del tumore o nella sopravvivenza</a:t>
            </a:r>
            <a:r>
              <a:rPr lang="it-IT" dirty="0" smtClean="0">
                <a:solidFill>
                  <a:srgbClr val="003773"/>
                </a:solidFill>
              </a:rPr>
              <a:t>. Necessitano di ulteriori studi per una applicazione mirata.</a:t>
            </a:r>
            <a:endParaRPr lang="it-IT" dirty="0">
              <a:solidFill>
                <a:srgbClr val="003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7764" y="138210"/>
            <a:ext cx="5561044" cy="208981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9755" y="2855168"/>
            <a:ext cx="1026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dieta chetogenica crea un ambiente sfavorevole per le cellule tumorali </a:t>
            </a:r>
            <a:r>
              <a:rPr lang="it-IT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quindi può essere un promettente adiuvante come terapia multifattoriale specifica per il paziente.</a:t>
            </a:r>
            <a:endParaRPr lang="it-IT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9754" y="4021494"/>
            <a:ext cx="10758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maggior parte degli studi preclinici  e diversi studi clinici sostengono l’uso della dieta chetogenica  </a:t>
            </a:r>
          </a:p>
          <a:p>
            <a:r>
              <a:rPr lang="it-IT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combinazione con terapie standard in base al suo potenziale effetto di </a:t>
            </a:r>
            <a:r>
              <a:rPr lang="it-IT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potenziamento degli effetti antitumorali della  chemio e radioterapia classica.</a:t>
            </a:r>
            <a:endParaRPr lang="it-IT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39755" y="5523722"/>
            <a:ext cx="1026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Tuttavia per chiarire ulteriormente  i meccanismi della dieta chetogenica come terapia  e valutare la sua applicazione nella pratica clinica  </a:t>
            </a:r>
            <a:r>
              <a:rPr lang="it-IT" b="1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sono necessari ulteriori studi </a:t>
            </a:r>
            <a:r>
              <a:rPr lang="it-IT" dirty="0" smtClean="0">
                <a:solidFill>
                  <a:srgbClr val="003773"/>
                </a:solidFill>
                <a:latin typeface="Arial" pitchFamily="34" charset="0"/>
                <a:cs typeface="Arial" pitchFamily="34" charset="0"/>
              </a:rPr>
              <a:t>molecolari e clinici controllati ed uniformi.</a:t>
            </a:r>
            <a:endParaRPr lang="it-IT" dirty="0">
              <a:solidFill>
                <a:srgbClr val="0037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Cascata">
  <a:themeElements>
    <a:clrScheme name="Cascata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ta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ta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727</TotalTime>
  <Words>1588</Words>
  <Application>Microsoft Office PowerPoint</Application>
  <PresentationFormat>Widescreen</PresentationFormat>
  <Paragraphs>219</Paragraphs>
  <Slides>30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6" baseType="lpstr">
      <vt:lpstr>MS PGothic</vt:lpstr>
      <vt:lpstr>Arial</vt:lpstr>
      <vt:lpstr>Calibri</vt:lpstr>
      <vt:lpstr>Calibri Light</vt:lpstr>
      <vt:lpstr>Helvetica Neue</vt:lpstr>
      <vt:lpstr>Symbol</vt:lpstr>
      <vt:lpstr>Times New Roman</vt:lpstr>
      <vt:lpstr>Trebuchet MS</vt:lpstr>
      <vt:lpstr>Verdana</vt:lpstr>
      <vt:lpstr>Wingdings</vt:lpstr>
      <vt:lpstr>RetrospectVTI</vt:lpstr>
      <vt:lpstr>Cascata</vt:lpstr>
      <vt:lpstr>1_Office Theme</vt:lpstr>
      <vt:lpstr>Tema di Office</vt:lpstr>
      <vt:lpstr>2_RetrospectVTI</vt:lpstr>
      <vt:lpstr>Acrobat Document</vt:lpstr>
      <vt:lpstr>LA VLCKD  NELLA PREPARAZIONE ALL’INTERVENTO CHIRURGICO ONCOLOGICO  NEL PAZIENTE IN ECCESSO DI PESO </vt:lpstr>
      <vt:lpstr>Presentazione standard di PowerPoint</vt:lpstr>
      <vt:lpstr>Presentazione standard di PowerPoint</vt:lpstr>
      <vt:lpstr> VLCKD CARATTERISTICHE ED INDICAZIONI </vt:lpstr>
      <vt:lpstr>Chetosi metabolica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Sopravvivenza tra pz oncologici in KD per più o meno di 12 mesi ( 37 casi)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CHETOSI NUTRIZIONALE COMPENSATA</vt:lpstr>
      <vt:lpstr>Presentazione standard di PowerPoint</vt:lpstr>
      <vt:lpstr>Presentazione standard di PowerPoint</vt:lpstr>
      <vt:lpstr>Presentazione standard di PowerPoint</vt:lpstr>
      <vt:lpstr>Malnutrizione ospedaliera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Valutazione nutrizionale nel paziente oncologico</vt:lpstr>
      <vt:lpstr>CONCLUSIONI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Maria Grazia Carbonelli</cp:lastModifiedBy>
  <cp:revision>92</cp:revision>
  <dcterms:created xsi:type="dcterms:W3CDTF">2022-02-27T17:36:31Z</dcterms:created>
  <dcterms:modified xsi:type="dcterms:W3CDTF">2024-05-10T08:47:44Z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